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8" r:id="rId2"/>
    <p:sldId id="256" r:id="rId3"/>
    <p:sldId id="258" r:id="rId4"/>
    <p:sldId id="259" r:id="rId5"/>
    <p:sldId id="261" r:id="rId6"/>
    <p:sldId id="263" r:id="rId7"/>
    <p:sldId id="262" r:id="rId8"/>
    <p:sldId id="276" r:id="rId9"/>
    <p:sldId id="277" r:id="rId10"/>
    <p:sldId id="267" r:id="rId11"/>
    <p:sldId id="285" r:id="rId12"/>
    <p:sldId id="264" r:id="rId13"/>
    <p:sldId id="280" r:id="rId14"/>
    <p:sldId id="281" r:id="rId15"/>
    <p:sldId id="282" r:id="rId16"/>
    <p:sldId id="283" r:id="rId17"/>
    <p:sldId id="279" r:id="rId18"/>
    <p:sldId id="265" r:id="rId19"/>
    <p:sldId id="284" r:id="rId20"/>
    <p:sldId id="266"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63" d="100"/>
          <a:sy n="63" d="100"/>
        </p:scale>
        <p:origin x="96"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3233025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153402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2F4A0D6-9124-449C-9A81-6730A5F881D9}"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95651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4250367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2F4A0D6-9124-449C-9A81-6730A5F881D9}"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10612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3100513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2961470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70760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195139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3204085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4198489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212666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30859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4177804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400099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F2569-A811-4F88-A0DA-E3F4B640F559}"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2F4A0D6-9124-449C-9A81-6730A5F881D9}" type="slidenum">
              <a:rPr lang="en-US" smtClean="0"/>
              <a:pPr/>
              <a:t>‹#›</a:t>
            </a:fld>
            <a:endParaRPr lang="en-US"/>
          </a:p>
        </p:txBody>
      </p:sp>
    </p:spTree>
    <p:extLst>
      <p:ext uri="{BB962C8B-B14F-4D97-AF65-F5344CB8AC3E}">
        <p14:creationId xmlns:p14="http://schemas.microsoft.com/office/powerpoint/2010/main" val="1090570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58F2569-A811-4F88-A0DA-E3F4B640F559}" type="datetimeFigureOut">
              <a:rPr lang="en-US" smtClean="0"/>
              <a:pPr/>
              <a:t>11/24/2020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2F4A0D6-9124-449C-9A81-6730A5F881D9}" type="slidenum">
              <a:rPr lang="en-US" smtClean="0"/>
              <a:pPr/>
              <a:t>‹#›</a:t>
            </a:fld>
            <a:endParaRPr lang="en-US"/>
          </a:p>
        </p:txBody>
      </p:sp>
    </p:spTree>
    <p:extLst>
      <p:ext uri="{BB962C8B-B14F-4D97-AF65-F5344CB8AC3E}">
        <p14:creationId xmlns:p14="http://schemas.microsoft.com/office/powerpoint/2010/main" val="22022311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CA057-7C34-48AC-81B7-D5F47ACBD0B6}"/>
              </a:ext>
            </a:extLst>
          </p:cNvPr>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sp>
        <p:nvSpPr>
          <p:cNvPr id="2" name="Title 1">
            <a:extLst>
              <a:ext uri="{FF2B5EF4-FFF2-40B4-BE49-F238E27FC236}">
                <a16:creationId xmlns:a16="http://schemas.microsoft.com/office/drawing/2014/main" id="{0B317112-2C5D-48A9-A9BA-4207943ABA1B}"/>
              </a:ext>
            </a:extLst>
          </p:cNvPr>
          <p:cNvSpPr>
            <a:spLocks noGrp="1"/>
          </p:cNvSpPr>
          <p:nvPr>
            <p:ph type="ctrTitle"/>
          </p:nvPr>
        </p:nvSpPr>
        <p:spPr>
          <a:xfrm>
            <a:off x="236220" y="-889230"/>
            <a:ext cx="8915399" cy="2262781"/>
          </a:xfrm>
        </p:spPr>
        <p:txBody>
          <a:bodyPr>
            <a:normAutofit/>
          </a:bodyPr>
          <a:lstStyle/>
          <a:p>
            <a:r>
              <a:rPr lang="en-US" sz="7200" dirty="0">
                <a:solidFill>
                  <a:schemeClr val="bg1"/>
                </a:solidFill>
              </a:rPr>
              <a:t>TechAndMech</a:t>
            </a:r>
            <a:endParaRPr lang="en-IN" sz="7200" dirty="0">
              <a:solidFill>
                <a:schemeClr val="bg1"/>
              </a:solidFill>
            </a:endParaRPr>
          </a:p>
        </p:txBody>
      </p:sp>
      <p:sp>
        <p:nvSpPr>
          <p:cNvPr id="3" name="Subtitle 2">
            <a:extLst>
              <a:ext uri="{FF2B5EF4-FFF2-40B4-BE49-F238E27FC236}">
                <a16:creationId xmlns:a16="http://schemas.microsoft.com/office/drawing/2014/main" id="{46B82780-CE36-4F03-A9CF-7652561142EF}"/>
              </a:ext>
            </a:extLst>
          </p:cNvPr>
          <p:cNvSpPr>
            <a:spLocks noGrp="1"/>
          </p:cNvSpPr>
          <p:nvPr>
            <p:ph type="subTitle" idx="1"/>
          </p:nvPr>
        </p:nvSpPr>
        <p:spPr>
          <a:xfrm>
            <a:off x="1101852" y="1369406"/>
            <a:ext cx="8915399" cy="1126283"/>
          </a:xfrm>
        </p:spPr>
        <p:txBody>
          <a:bodyPr>
            <a:normAutofit/>
          </a:bodyPr>
          <a:lstStyle/>
          <a:p>
            <a:r>
              <a:rPr lang="en-US" sz="2400" dirty="0">
                <a:solidFill>
                  <a:schemeClr val="accent6">
                    <a:lumMod val="20000"/>
                    <a:lumOff val="80000"/>
                  </a:schemeClr>
                </a:solidFill>
              </a:rPr>
              <a:t>A Blogging Website</a:t>
            </a:r>
            <a:endParaRPr lang="en-IN" sz="2400" dirty="0">
              <a:solidFill>
                <a:schemeClr val="accent6">
                  <a:lumMod val="20000"/>
                  <a:lumOff val="80000"/>
                </a:schemeClr>
              </a:solidFill>
            </a:endParaRPr>
          </a:p>
        </p:txBody>
      </p:sp>
      <p:sp>
        <p:nvSpPr>
          <p:cNvPr id="4" name="TextBox 3">
            <a:extLst>
              <a:ext uri="{FF2B5EF4-FFF2-40B4-BE49-F238E27FC236}">
                <a16:creationId xmlns:a16="http://schemas.microsoft.com/office/drawing/2014/main" id="{2A818899-23C1-4EA1-A32A-B651F791018E}"/>
              </a:ext>
            </a:extLst>
          </p:cNvPr>
          <p:cNvSpPr txBox="1"/>
          <p:nvPr/>
        </p:nvSpPr>
        <p:spPr>
          <a:xfrm>
            <a:off x="114300" y="2091521"/>
            <a:ext cx="5754624" cy="2585323"/>
          </a:xfrm>
          <a:prstGeom prst="rect">
            <a:avLst/>
          </a:prstGeom>
          <a:noFill/>
        </p:spPr>
        <p:txBody>
          <a:bodyPr wrap="square" rtlCol="0">
            <a:spAutoFit/>
          </a:bodyPr>
          <a:lstStyle/>
          <a:p>
            <a:r>
              <a:rPr lang="en-US" sz="3600" b="1" dirty="0">
                <a:solidFill>
                  <a:schemeClr val="bg1"/>
                </a:solidFill>
              </a:rPr>
              <a:t>Submitted By – </a:t>
            </a:r>
          </a:p>
          <a:p>
            <a:endParaRPr lang="en-US" sz="2400" b="1" dirty="0">
              <a:solidFill>
                <a:schemeClr val="bg1"/>
              </a:solidFill>
            </a:endParaRPr>
          </a:p>
          <a:p>
            <a:r>
              <a:rPr lang="en-US" sz="2800" dirty="0">
                <a:solidFill>
                  <a:schemeClr val="bg1">
                    <a:lumMod val="95000"/>
                  </a:schemeClr>
                </a:solidFill>
              </a:rPr>
              <a:t>Aditya Pratap Singh {181500045}</a:t>
            </a:r>
          </a:p>
          <a:p>
            <a:r>
              <a:rPr lang="en-US" sz="2800" dirty="0" err="1">
                <a:solidFill>
                  <a:schemeClr val="bg1">
                    <a:lumMod val="95000"/>
                  </a:schemeClr>
                </a:solidFill>
              </a:rPr>
              <a:t>Ayush</a:t>
            </a:r>
            <a:r>
              <a:rPr lang="en-US" sz="2800" dirty="0">
                <a:solidFill>
                  <a:schemeClr val="bg1">
                    <a:lumMod val="95000"/>
                  </a:schemeClr>
                </a:solidFill>
              </a:rPr>
              <a:t> Singhal {181500181}</a:t>
            </a:r>
          </a:p>
          <a:p>
            <a:r>
              <a:rPr lang="en-US" sz="2800" dirty="0" err="1">
                <a:solidFill>
                  <a:schemeClr val="bg1">
                    <a:lumMod val="95000"/>
                  </a:schemeClr>
                </a:solidFill>
              </a:rPr>
              <a:t>Yashvardhan</a:t>
            </a:r>
            <a:r>
              <a:rPr lang="en-US" sz="2800" dirty="0">
                <a:solidFill>
                  <a:schemeClr val="bg1">
                    <a:lumMod val="95000"/>
                  </a:schemeClr>
                </a:solidFill>
              </a:rPr>
              <a:t> {181500833}</a:t>
            </a:r>
            <a:endParaRPr lang="en-IN" sz="2800" dirty="0">
              <a:solidFill>
                <a:schemeClr val="bg1">
                  <a:lumMod val="95000"/>
                </a:schemeClr>
              </a:solidFill>
            </a:endParaRPr>
          </a:p>
          <a:p>
            <a:endParaRPr lang="en-IN" dirty="0"/>
          </a:p>
        </p:txBody>
      </p:sp>
      <p:sp>
        <p:nvSpPr>
          <p:cNvPr id="6" name="TextBox 5">
            <a:extLst>
              <a:ext uri="{FF2B5EF4-FFF2-40B4-BE49-F238E27FC236}">
                <a16:creationId xmlns:a16="http://schemas.microsoft.com/office/drawing/2014/main" id="{A9CE8731-CBEF-4703-BC92-14E06AFDC63C}"/>
              </a:ext>
            </a:extLst>
          </p:cNvPr>
          <p:cNvSpPr txBox="1"/>
          <p:nvPr/>
        </p:nvSpPr>
        <p:spPr>
          <a:xfrm>
            <a:off x="236220" y="5072896"/>
            <a:ext cx="5059680" cy="1785104"/>
          </a:xfrm>
          <a:prstGeom prst="rect">
            <a:avLst/>
          </a:prstGeom>
          <a:noFill/>
        </p:spPr>
        <p:txBody>
          <a:bodyPr wrap="square" rtlCol="0">
            <a:spAutoFit/>
          </a:bodyPr>
          <a:lstStyle/>
          <a:p>
            <a:r>
              <a:rPr lang="en-US" sz="3600" b="1" dirty="0">
                <a:solidFill>
                  <a:schemeClr val="bg1"/>
                </a:solidFill>
              </a:rPr>
              <a:t>Submitted To –</a:t>
            </a:r>
          </a:p>
          <a:p>
            <a:endParaRPr lang="en-US" dirty="0"/>
          </a:p>
          <a:p>
            <a:r>
              <a:rPr lang="en-US" sz="2800" dirty="0">
                <a:solidFill>
                  <a:schemeClr val="bg1">
                    <a:lumMod val="95000"/>
                  </a:schemeClr>
                </a:solidFill>
              </a:rPr>
              <a:t>Akash Kumar Choudhary</a:t>
            </a:r>
          </a:p>
          <a:p>
            <a:r>
              <a:rPr lang="en-US" sz="2800" i="1" dirty="0">
                <a:solidFill>
                  <a:schemeClr val="bg1">
                    <a:lumMod val="95000"/>
                  </a:schemeClr>
                </a:solidFill>
              </a:rPr>
              <a:t>Technical Trainer</a:t>
            </a:r>
            <a:endParaRPr lang="en-IN" sz="2800" i="1" dirty="0">
              <a:solidFill>
                <a:schemeClr val="bg1">
                  <a:lumMod val="95000"/>
                </a:schemeClr>
              </a:solidFill>
            </a:endParaRPr>
          </a:p>
        </p:txBody>
      </p:sp>
    </p:spTree>
    <p:extLst>
      <p:ext uri="{BB962C8B-B14F-4D97-AF65-F5344CB8AC3E}">
        <p14:creationId xmlns:p14="http://schemas.microsoft.com/office/powerpoint/2010/main" val="1810508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198084-D29C-4334-B1A8-C3C090514F93}"/>
              </a:ext>
            </a:extLst>
          </p:cNvPr>
          <p:cNvSpPr>
            <a:spLocks noGrp="1"/>
          </p:cNvSpPr>
          <p:nvPr>
            <p:ph idx="1"/>
          </p:nvPr>
        </p:nvSpPr>
        <p:spPr>
          <a:xfrm>
            <a:off x="599329" y="1194844"/>
            <a:ext cx="10993341" cy="5663156"/>
          </a:xfrm>
        </p:spPr>
        <p:txBody>
          <a:bodyPr>
            <a:normAutofit lnSpcReduction="10000"/>
          </a:bodyPr>
          <a:lstStyle/>
          <a:p>
            <a:pPr marL="0" indent="0">
              <a:lnSpc>
                <a:spcPct val="100000"/>
              </a:lnSpc>
              <a:buNone/>
            </a:pPr>
            <a:r>
              <a:rPr lang="en-US" sz="2600" dirty="0">
                <a:solidFill>
                  <a:schemeClr val="tx1">
                    <a:lumMod val="85000"/>
                    <a:lumOff val="15000"/>
                  </a:schemeClr>
                </a:solidFill>
              </a:rPr>
              <a:t>This is our homepage. It contains :</a:t>
            </a:r>
          </a:p>
          <a:p>
            <a:r>
              <a:rPr lang="en-US" sz="2600" b="1" dirty="0">
                <a:solidFill>
                  <a:schemeClr val="tx1">
                    <a:lumMod val="85000"/>
                    <a:lumOff val="15000"/>
                  </a:schemeClr>
                </a:solidFill>
              </a:rPr>
              <a:t>Nav Bar :</a:t>
            </a:r>
            <a:r>
              <a:rPr lang="en-US" sz="2600" dirty="0">
                <a:solidFill>
                  <a:schemeClr val="tx1">
                    <a:lumMod val="85000"/>
                    <a:lumOff val="15000"/>
                  </a:schemeClr>
                </a:solidFill>
              </a:rPr>
              <a:t> It contains ‘Mobiles’ option and Search Box (for searching specific smartphone).</a:t>
            </a:r>
          </a:p>
          <a:p>
            <a:r>
              <a:rPr lang="en-US" sz="2600" b="1" dirty="0">
                <a:solidFill>
                  <a:schemeClr val="tx1">
                    <a:lumMod val="85000"/>
                    <a:lumOff val="15000"/>
                  </a:schemeClr>
                </a:solidFill>
              </a:rPr>
              <a:t>Grid :</a:t>
            </a:r>
            <a:r>
              <a:rPr lang="en-US" sz="2600" dirty="0">
                <a:solidFill>
                  <a:schemeClr val="tx1">
                    <a:lumMod val="85000"/>
                    <a:lumOff val="15000"/>
                  </a:schemeClr>
                </a:solidFill>
              </a:rPr>
              <a:t> It contains latest and trending news in market.</a:t>
            </a:r>
          </a:p>
          <a:p>
            <a:r>
              <a:rPr lang="en-US" sz="2600" b="1" dirty="0">
                <a:solidFill>
                  <a:schemeClr val="tx1">
                    <a:lumMod val="85000"/>
                    <a:lumOff val="15000"/>
                  </a:schemeClr>
                </a:solidFill>
              </a:rPr>
              <a:t>Cards :</a:t>
            </a:r>
            <a:r>
              <a:rPr lang="en-US" sz="2600" dirty="0">
                <a:solidFill>
                  <a:schemeClr val="tx1">
                    <a:lumMod val="85000"/>
                    <a:lumOff val="15000"/>
                  </a:schemeClr>
                </a:solidFill>
              </a:rPr>
              <a:t> There are three types of cards we used –</a:t>
            </a:r>
          </a:p>
          <a:p>
            <a:pPr lvl="3">
              <a:buFont typeface="Wingdings" panose="05000000000000000000" pitchFamily="2" charset="2"/>
              <a:buChar char="Ø"/>
            </a:pPr>
            <a:r>
              <a:rPr lang="en-US" sz="2000" b="1" dirty="0">
                <a:solidFill>
                  <a:schemeClr val="tx1">
                    <a:lumMod val="85000"/>
                    <a:lumOff val="15000"/>
                  </a:schemeClr>
                </a:solidFill>
              </a:rPr>
              <a:t>View By OS :</a:t>
            </a:r>
            <a:r>
              <a:rPr lang="en-US" sz="2000" dirty="0">
                <a:solidFill>
                  <a:schemeClr val="tx1">
                    <a:lumMod val="85000"/>
                    <a:lumOff val="15000"/>
                  </a:schemeClr>
                </a:solidFill>
              </a:rPr>
              <a:t> For viewing smartphones according to OS they have.</a:t>
            </a:r>
            <a:endParaRPr lang="en-US" sz="2000" b="1" dirty="0">
              <a:solidFill>
                <a:schemeClr val="tx1">
                  <a:lumMod val="85000"/>
                  <a:lumOff val="15000"/>
                </a:schemeClr>
              </a:solidFill>
            </a:endParaRPr>
          </a:p>
          <a:p>
            <a:pPr lvl="3">
              <a:buFont typeface="Wingdings" panose="05000000000000000000" pitchFamily="2" charset="2"/>
              <a:buChar char="Ø"/>
            </a:pPr>
            <a:r>
              <a:rPr lang="en-US" sz="2000" b="1" dirty="0">
                <a:solidFill>
                  <a:schemeClr val="tx1">
                    <a:lumMod val="85000"/>
                    <a:lumOff val="15000"/>
                  </a:schemeClr>
                </a:solidFill>
              </a:rPr>
              <a:t>View By Price :</a:t>
            </a:r>
            <a:r>
              <a:rPr lang="en-US" sz="2000" dirty="0">
                <a:solidFill>
                  <a:schemeClr val="tx1">
                    <a:lumMod val="85000"/>
                    <a:lumOff val="15000"/>
                  </a:schemeClr>
                </a:solidFill>
              </a:rPr>
              <a:t> For viewing smartphones according to Price range they fell under.</a:t>
            </a:r>
            <a:endParaRPr lang="en-US" sz="2000" b="1" dirty="0">
              <a:solidFill>
                <a:schemeClr val="tx1">
                  <a:lumMod val="85000"/>
                  <a:lumOff val="15000"/>
                </a:schemeClr>
              </a:solidFill>
            </a:endParaRPr>
          </a:p>
          <a:p>
            <a:pPr lvl="3">
              <a:buFont typeface="Wingdings" panose="05000000000000000000" pitchFamily="2" charset="2"/>
              <a:buChar char="Ø"/>
            </a:pPr>
            <a:r>
              <a:rPr lang="en-US" sz="2000" b="1" dirty="0">
                <a:solidFill>
                  <a:schemeClr val="tx1">
                    <a:lumMod val="85000"/>
                    <a:lumOff val="15000"/>
                  </a:schemeClr>
                </a:solidFill>
              </a:rPr>
              <a:t>View By Category :</a:t>
            </a:r>
            <a:r>
              <a:rPr lang="en-US" sz="2000" dirty="0">
                <a:solidFill>
                  <a:schemeClr val="tx1">
                    <a:lumMod val="85000"/>
                    <a:lumOff val="15000"/>
                  </a:schemeClr>
                </a:solidFill>
              </a:rPr>
              <a:t> For viewing smartphones according to Category they belongs to.</a:t>
            </a:r>
            <a:endParaRPr lang="en-US" sz="2000" b="1" dirty="0">
              <a:solidFill>
                <a:schemeClr val="tx1">
                  <a:lumMod val="85000"/>
                  <a:lumOff val="15000"/>
                </a:schemeClr>
              </a:solidFill>
            </a:endParaRPr>
          </a:p>
          <a:p>
            <a:pPr marL="571500" indent="-457200"/>
            <a:r>
              <a:rPr lang="en-US" sz="2600" b="1" dirty="0">
                <a:solidFill>
                  <a:schemeClr val="tx1">
                    <a:lumMod val="85000"/>
                    <a:lumOff val="15000"/>
                  </a:schemeClr>
                </a:solidFill>
              </a:rPr>
              <a:t>View By Brands :</a:t>
            </a:r>
            <a:r>
              <a:rPr lang="en-US" sz="2600" dirty="0">
                <a:solidFill>
                  <a:schemeClr val="tx1">
                    <a:lumMod val="85000"/>
                    <a:lumOff val="15000"/>
                  </a:schemeClr>
                </a:solidFill>
              </a:rPr>
              <a:t> For viewing smartphones according to brands.</a:t>
            </a:r>
          </a:p>
          <a:p>
            <a:pPr marL="571500" indent="-457200"/>
            <a:r>
              <a:rPr lang="en-US" sz="2600" b="1" dirty="0">
                <a:solidFill>
                  <a:schemeClr val="tx1">
                    <a:lumMod val="85000"/>
                    <a:lumOff val="15000"/>
                  </a:schemeClr>
                </a:solidFill>
              </a:rPr>
              <a:t>Social Links :</a:t>
            </a:r>
            <a:r>
              <a:rPr lang="en-US" sz="2600" dirty="0">
                <a:solidFill>
                  <a:schemeClr val="tx1">
                    <a:lumMod val="85000"/>
                    <a:lumOff val="15000"/>
                  </a:schemeClr>
                </a:solidFill>
              </a:rPr>
              <a:t> Links of different social media platforms to connect with us.</a:t>
            </a:r>
            <a:endParaRPr lang="en-US" sz="2600" b="1" dirty="0">
              <a:solidFill>
                <a:schemeClr val="tx1">
                  <a:lumMod val="85000"/>
                  <a:lumOff val="15000"/>
                </a:schemeClr>
              </a:solidFill>
            </a:endParaRPr>
          </a:p>
        </p:txBody>
      </p:sp>
      <p:sp>
        <p:nvSpPr>
          <p:cNvPr id="4" name="Title 1">
            <a:extLst>
              <a:ext uri="{FF2B5EF4-FFF2-40B4-BE49-F238E27FC236}">
                <a16:creationId xmlns:a16="http://schemas.microsoft.com/office/drawing/2014/main" id="{A26C2070-93EB-45D6-8091-5B9E5C8BBB0F}"/>
              </a:ext>
            </a:extLst>
          </p:cNvPr>
          <p:cNvSpPr>
            <a:spLocks noGrp="1"/>
          </p:cNvSpPr>
          <p:nvPr>
            <p:ph type="title"/>
          </p:nvPr>
        </p:nvSpPr>
        <p:spPr>
          <a:xfrm>
            <a:off x="2153728" y="136523"/>
            <a:ext cx="7884544" cy="899798"/>
          </a:xfrm>
        </p:spPr>
        <p:txBody>
          <a:bodyPr/>
          <a:lstStyle/>
          <a:p>
            <a:pPr algn="ctr"/>
            <a:r>
              <a:rPr lang="en-US" sz="4000" b="1" dirty="0"/>
              <a:t>Home Page (cont.…)</a:t>
            </a:r>
            <a:endParaRPr lang="en-US" b="1" dirty="0"/>
          </a:p>
        </p:txBody>
      </p:sp>
    </p:spTree>
    <p:extLst>
      <p:ext uri="{BB962C8B-B14F-4D97-AF65-F5344CB8AC3E}">
        <p14:creationId xmlns:p14="http://schemas.microsoft.com/office/powerpoint/2010/main" val="51637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8203-2D5F-4662-971A-AA12E8E89ECB}"/>
              </a:ext>
            </a:extLst>
          </p:cNvPr>
          <p:cNvSpPr>
            <a:spLocks noGrp="1"/>
          </p:cNvSpPr>
          <p:nvPr>
            <p:ph type="title"/>
          </p:nvPr>
        </p:nvSpPr>
        <p:spPr>
          <a:xfrm>
            <a:off x="2153728" y="136523"/>
            <a:ext cx="7884544" cy="899798"/>
          </a:xfrm>
        </p:spPr>
        <p:txBody>
          <a:bodyPr/>
          <a:lstStyle/>
          <a:p>
            <a:pPr algn="ctr"/>
            <a:r>
              <a:rPr lang="en-US" sz="4000" b="1" dirty="0"/>
              <a:t>News</a:t>
            </a:r>
            <a:endParaRPr lang="en-US" b="1" dirty="0"/>
          </a:p>
        </p:txBody>
      </p:sp>
      <p:pic>
        <p:nvPicPr>
          <p:cNvPr id="4" name="Picture 3">
            <a:extLst>
              <a:ext uri="{FF2B5EF4-FFF2-40B4-BE49-F238E27FC236}">
                <a16:creationId xmlns:a16="http://schemas.microsoft.com/office/drawing/2014/main" id="{CF1F157F-B269-4639-AFDD-C6F20B40C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1" y="921254"/>
            <a:ext cx="6461761" cy="3254062"/>
          </a:xfrm>
          <a:prstGeom prst="rect">
            <a:avLst/>
          </a:prstGeom>
        </p:spPr>
      </p:pic>
      <p:pic>
        <p:nvPicPr>
          <p:cNvPr id="6" name="Picture 5">
            <a:extLst>
              <a:ext uri="{FF2B5EF4-FFF2-40B4-BE49-F238E27FC236}">
                <a16:creationId xmlns:a16="http://schemas.microsoft.com/office/drawing/2014/main" id="{274D9665-82AD-4694-82E0-D6B81FE76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000" y="3625009"/>
            <a:ext cx="6552000" cy="3232991"/>
          </a:xfrm>
          <a:prstGeom prst="rect">
            <a:avLst/>
          </a:prstGeom>
        </p:spPr>
      </p:pic>
      <p:sp>
        <p:nvSpPr>
          <p:cNvPr id="9" name="TextBox 8">
            <a:extLst>
              <a:ext uri="{FF2B5EF4-FFF2-40B4-BE49-F238E27FC236}">
                <a16:creationId xmlns:a16="http://schemas.microsoft.com/office/drawing/2014/main" id="{4C0224B4-7C3B-4465-B1F5-AA428F377E13}"/>
              </a:ext>
            </a:extLst>
          </p:cNvPr>
          <p:cNvSpPr txBox="1"/>
          <p:nvPr/>
        </p:nvSpPr>
        <p:spPr>
          <a:xfrm>
            <a:off x="7114032" y="1548385"/>
            <a:ext cx="4620768" cy="1200329"/>
          </a:xfrm>
          <a:prstGeom prst="rect">
            <a:avLst/>
          </a:prstGeom>
          <a:noFill/>
        </p:spPr>
        <p:txBody>
          <a:bodyPr wrap="square" rtlCol="0">
            <a:spAutoFit/>
          </a:bodyPr>
          <a:lstStyle/>
          <a:p>
            <a:r>
              <a:rPr lang="en-IN" sz="3600" dirty="0"/>
              <a:t>News displayed in this format</a:t>
            </a:r>
          </a:p>
        </p:txBody>
      </p:sp>
    </p:spTree>
    <p:extLst>
      <p:ext uri="{BB962C8B-B14F-4D97-AF65-F5344CB8AC3E}">
        <p14:creationId xmlns:p14="http://schemas.microsoft.com/office/powerpoint/2010/main" val="285418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D06C-17C6-4907-A579-3EBD4EDEF8E9}"/>
              </a:ext>
            </a:extLst>
          </p:cNvPr>
          <p:cNvSpPr>
            <a:spLocks noGrp="1"/>
          </p:cNvSpPr>
          <p:nvPr>
            <p:ph type="title"/>
          </p:nvPr>
        </p:nvSpPr>
        <p:spPr>
          <a:xfrm>
            <a:off x="838200" y="70927"/>
            <a:ext cx="10515600" cy="782513"/>
          </a:xfrm>
        </p:spPr>
        <p:txBody>
          <a:bodyPr>
            <a:normAutofit/>
          </a:bodyPr>
          <a:lstStyle/>
          <a:p>
            <a:pPr algn="ctr"/>
            <a:r>
              <a:rPr lang="en-US" sz="4000" b="1" dirty="0"/>
              <a:t>Display Page</a:t>
            </a:r>
          </a:p>
        </p:txBody>
      </p:sp>
      <p:pic>
        <p:nvPicPr>
          <p:cNvPr id="18" name="Picture 17">
            <a:extLst>
              <a:ext uri="{FF2B5EF4-FFF2-40B4-BE49-F238E27FC236}">
                <a16:creationId xmlns:a16="http://schemas.microsoft.com/office/drawing/2014/main" id="{A2296596-A61B-4551-8BFD-18186F20B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3757" y="1059392"/>
            <a:ext cx="4753638" cy="5153744"/>
          </a:xfrm>
          <a:prstGeom prst="rect">
            <a:avLst/>
          </a:prstGeom>
        </p:spPr>
      </p:pic>
      <p:sp>
        <p:nvSpPr>
          <p:cNvPr id="19" name="Left Brace 18">
            <a:extLst>
              <a:ext uri="{FF2B5EF4-FFF2-40B4-BE49-F238E27FC236}">
                <a16:creationId xmlns:a16="http://schemas.microsoft.com/office/drawing/2014/main" id="{F8123974-0458-4C04-AFC5-34A35BCC0275}"/>
              </a:ext>
            </a:extLst>
          </p:cNvPr>
          <p:cNvSpPr/>
          <p:nvPr/>
        </p:nvSpPr>
        <p:spPr>
          <a:xfrm>
            <a:off x="5839968" y="2755392"/>
            <a:ext cx="829056" cy="2279904"/>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4227F4D3-EBA1-483F-A434-A7E919A8593C}"/>
              </a:ext>
            </a:extLst>
          </p:cNvPr>
          <p:cNvSpPr txBox="1"/>
          <p:nvPr/>
        </p:nvSpPr>
        <p:spPr>
          <a:xfrm>
            <a:off x="2230515" y="3479845"/>
            <a:ext cx="3535680" cy="830997"/>
          </a:xfrm>
          <a:prstGeom prst="rect">
            <a:avLst/>
          </a:prstGeom>
          <a:noFill/>
        </p:spPr>
        <p:txBody>
          <a:bodyPr wrap="square" rtlCol="0">
            <a:spAutoFit/>
          </a:bodyPr>
          <a:lstStyle/>
          <a:p>
            <a:r>
              <a:rPr lang="en-IN" sz="4800" dirty="0"/>
              <a:t>CAROUSEL</a:t>
            </a:r>
          </a:p>
        </p:txBody>
      </p:sp>
    </p:spTree>
    <p:extLst>
      <p:ext uri="{BB962C8B-B14F-4D97-AF65-F5344CB8AC3E}">
        <p14:creationId xmlns:p14="http://schemas.microsoft.com/office/powerpoint/2010/main" val="369503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590CD2-78AD-4AFF-B223-D41C2A1A8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474208" cy="3079242"/>
          </a:xfrm>
          <a:prstGeom prst="rect">
            <a:avLst/>
          </a:prstGeom>
        </p:spPr>
      </p:pic>
      <p:pic>
        <p:nvPicPr>
          <p:cNvPr id="11" name="Picture 10">
            <a:extLst>
              <a:ext uri="{FF2B5EF4-FFF2-40B4-BE49-F238E27FC236}">
                <a16:creationId xmlns:a16="http://schemas.microsoft.com/office/drawing/2014/main" id="{104FEACB-6BF6-4ABF-A636-3644DDB32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2" y="0"/>
            <a:ext cx="5483351" cy="3084385"/>
          </a:xfrm>
          <a:prstGeom prst="rect">
            <a:avLst/>
          </a:prstGeom>
        </p:spPr>
      </p:pic>
      <p:pic>
        <p:nvPicPr>
          <p:cNvPr id="13" name="Picture 12">
            <a:extLst>
              <a:ext uri="{FF2B5EF4-FFF2-40B4-BE49-F238E27FC236}">
                <a16:creationId xmlns:a16="http://schemas.microsoft.com/office/drawing/2014/main" id="{750B4663-9B2C-4553-AD0B-A56204B33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766566"/>
            <a:ext cx="5474208" cy="3079242"/>
          </a:xfrm>
          <a:prstGeom prst="rect">
            <a:avLst/>
          </a:prstGeom>
        </p:spPr>
      </p:pic>
      <p:pic>
        <p:nvPicPr>
          <p:cNvPr id="15" name="Picture 14">
            <a:extLst>
              <a:ext uri="{FF2B5EF4-FFF2-40B4-BE49-F238E27FC236}">
                <a16:creationId xmlns:a16="http://schemas.microsoft.com/office/drawing/2014/main" id="{D33065FA-413D-4D71-AE8E-80CED995B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943" y="3773616"/>
            <a:ext cx="5461673" cy="3072192"/>
          </a:xfrm>
          <a:prstGeom prst="rect">
            <a:avLst/>
          </a:prstGeom>
        </p:spPr>
      </p:pic>
      <p:sp>
        <p:nvSpPr>
          <p:cNvPr id="16" name="TextBox 15">
            <a:extLst>
              <a:ext uri="{FF2B5EF4-FFF2-40B4-BE49-F238E27FC236}">
                <a16:creationId xmlns:a16="http://schemas.microsoft.com/office/drawing/2014/main" id="{A8A20645-37F1-4907-9AC9-50D3945AFAE5}"/>
              </a:ext>
            </a:extLst>
          </p:cNvPr>
          <p:cNvSpPr txBox="1"/>
          <p:nvPr/>
        </p:nvSpPr>
        <p:spPr>
          <a:xfrm>
            <a:off x="5734812" y="1039564"/>
            <a:ext cx="731520" cy="5632311"/>
          </a:xfrm>
          <a:prstGeom prst="rect">
            <a:avLst/>
          </a:prstGeom>
          <a:noFill/>
        </p:spPr>
        <p:txBody>
          <a:bodyPr wrap="square" rtlCol="0">
            <a:spAutoFit/>
          </a:bodyPr>
          <a:lstStyle/>
          <a:p>
            <a:r>
              <a:rPr lang="en-IN" sz="6000" dirty="0"/>
              <a:t>B</a:t>
            </a:r>
          </a:p>
          <a:p>
            <a:r>
              <a:rPr lang="en-IN" sz="6000" dirty="0"/>
              <a:t>R</a:t>
            </a:r>
          </a:p>
          <a:p>
            <a:r>
              <a:rPr lang="en-IN" sz="6000" dirty="0"/>
              <a:t>A</a:t>
            </a:r>
          </a:p>
          <a:p>
            <a:r>
              <a:rPr lang="en-IN" sz="6000" dirty="0"/>
              <a:t>N</a:t>
            </a:r>
          </a:p>
          <a:p>
            <a:r>
              <a:rPr lang="en-IN" sz="6000" dirty="0"/>
              <a:t>D</a:t>
            </a:r>
          </a:p>
          <a:p>
            <a:r>
              <a:rPr lang="en-IN" sz="6000" dirty="0"/>
              <a:t>S</a:t>
            </a:r>
          </a:p>
        </p:txBody>
      </p:sp>
      <p:sp>
        <p:nvSpPr>
          <p:cNvPr id="5" name="TextBox 4">
            <a:extLst>
              <a:ext uri="{FF2B5EF4-FFF2-40B4-BE49-F238E27FC236}">
                <a16:creationId xmlns:a16="http://schemas.microsoft.com/office/drawing/2014/main" id="{95D30EB1-B4D3-48F6-B63A-2B06030829AF}"/>
              </a:ext>
            </a:extLst>
          </p:cNvPr>
          <p:cNvSpPr txBox="1"/>
          <p:nvPr/>
        </p:nvSpPr>
        <p:spPr>
          <a:xfrm>
            <a:off x="2974849" y="2921168"/>
            <a:ext cx="2499360" cy="1015663"/>
          </a:xfrm>
          <a:prstGeom prst="rect">
            <a:avLst/>
          </a:prstGeom>
          <a:noFill/>
        </p:spPr>
        <p:txBody>
          <a:bodyPr wrap="square" rtlCol="0">
            <a:spAutoFit/>
          </a:bodyPr>
          <a:lstStyle/>
          <a:p>
            <a:r>
              <a:rPr lang="en-IN" sz="6000" dirty="0"/>
              <a:t>B			R</a:t>
            </a:r>
          </a:p>
        </p:txBody>
      </p:sp>
      <p:sp>
        <p:nvSpPr>
          <p:cNvPr id="6" name="TextBox 5">
            <a:extLst>
              <a:ext uri="{FF2B5EF4-FFF2-40B4-BE49-F238E27FC236}">
                <a16:creationId xmlns:a16="http://schemas.microsoft.com/office/drawing/2014/main" id="{71779318-979A-4AF6-892E-6BF5B0AB1990}"/>
              </a:ext>
            </a:extLst>
          </p:cNvPr>
          <p:cNvSpPr txBox="1"/>
          <p:nvPr/>
        </p:nvSpPr>
        <p:spPr>
          <a:xfrm>
            <a:off x="7022592" y="2936342"/>
            <a:ext cx="3840480" cy="1015663"/>
          </a:xfrm>
          <a:prstGeom prst="rect">
            <a:avLst/>
          </a:prstGeom>
          <a:noFill/>
        </p:spPr>
        <p:txBody>
          <a:bodyPr wrap="square" rtlCol="0">
            <a:spAutoFit/>
          </a:bodyPr>
          <a:lstStyle/>
          <a:p>
            <a:r>
              <a:rPr lang="en-IN" sz="6000" dirty="0"/>
              <a:t>N		D		S</a:t>
            </a:r>
          </a:p>
        </p:txBody>
      </p:sp>
    </p:spTree>
    <p:extLst>
      <p:ext uri="{BB962C8B-B14F-4D97-AF65-F5344CB8AC3E}">
        <p14:creationId xmlns:p14="http://schemas.microsoft.com/office/powerpoint/2010/main" val="1341592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590CD2-78AD-4AFF-B223-D41C2A1A8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474208" cy="3079242"/>
          </a:xfrm>
          <a:prstGeom prst="rect">
            <a:avLst/>
          </a:prstGeom>
        </p:spPr>
      </p:pic>
      <p:pic>
        <p:nvPicPr>
          <p:cNvPr id="11" name="Picture 10">
            <a:extLst>
              <a:ext uri="{FF2B5EF4-FFF2-40B4-BE49-F238E27FC236}">
                <a16:creationId xmlns:a16="http://schemas.microsoft.com/office/drawing/2014/main" id="{104FEACB-6BF6-4ABF-A636-3644DDB32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2" y="0"/>
            <a:ext cx="5483351" cy="3084385"/>
          </a:xfrm>
          <a:prstGeom prst="rect">
            <a:avLst/>
          </a:prstGeom>
        </p:spPr>
      </p:pic>
      <p:pic>
        <p:nvPicPr>
          <p:cNvPr id="13" name="Picture 12">
            <a:extLst>
              <a:ext uri="{FF2B5EF4-FFF2-40B4-BE49-F238E27FC236}">
                <a16:creationId xmlns:a16="http://schemas.microsoft.com/office/drawing/2014/main" id="{750B4663-9B2C-4553-AD0B-A56204B33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766566"/>
            <a:ext cx="5474208" cy="3079242"/>
          </a:xfrm>
          <a:prstGeom prst="rect">
            <a:avLst/>
          </a:prstGeom>
        </p:spPr>
      </p:pic>
      <p:pic>
        <p:nvPicPr>
          <p:cNvPr id="15" name="Picture 14">
            <a:extLst>
              <a:ext uri="{FF2B5EF4-FFF2-40B4-BE49-F238E27FC236}">
                <a16:creationId xmlns:a16="http://schemas.microsoft.com/office/drawing/2014/main" id="{D33065FA-413D-4D71-AE8E-80CED995B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943" y="3773616"/>
            <a:ext cx="5461673" cy="3072192"/>
          </a:xfrm>
          <a:prstGeom prst="rect">
            <a:avLst/>
          </a:prstGeom>
        </p:spPr>
      </p:pic>
      <p:sp>
        <p:nvSpPr>
          <p:cNvPr id="16" name="TextBox 15">
            <a:extLst>
              <a:ext uri="{FF2B5EF4-FFF2-40B4-BE49-F238E27FC236}">
                <a16:creationId xmlns:a16="http://schemas.microsoft.com/office/drawing/2014/main" id="{A8A20645-37F1-4907-9AC9-50D3945AFAE5}"/>
              </a:ext>
            </a:extLst>
          </p:cNvPr>
          <p:cNvSpPr txBox="1"/>
          <p:nvPr/>
        </p:nvSpPr>
        <p:spPr>
          <a:xfrm>
            <a:off x="5740394" y="649684"/>
            <a:ext cx="731520" cy="6247864"/>
          </a:xfrm>
          <a:prstGeom prst="rect">
            <a:avLst/>
          </a:prstGeom>
          <a:noFill/>
        </p:spPr>
        <p:txBody>
          <a:bodyPr wrap="square" rtlCol="0">
            <a:spAutoFit/>
          </a:bodyPr>
          <a:lstStyle/>
          <a:p>
            <a:r>
              <a:rPr lang="en-IN" sz="5000" dirty="0"/>
              <a:t>CATEGORY</a:t>
            </a:r>
          </a:p>
        </p:txBody>
      </p:sp>
      <p:sp>
        <p:nvSpPr>
          <p:cNvPr id="5" name="TextBox 4">
            <a:extLst>
              <a:ext uri="{FF2B5EF4-FFF2-40B4-BE49-F238E27FC236}">
                <a16:creationId xmlns:a16="http://schemas.microsoft.com/office/drawing/2014/main" id="{95D30EB1-B4D3-48F6-B63A-2B06030829AF}"/>
              </a:ext>
            </a:extLst>
          </p:cNvPr>
          <p:cNvSpPr txBox="1"/>
          <p:nvPr/>
        </p:nvSpPr>
        <p:spPr>
          <a:xfrm>
            <a:off x="1812531" y="2958796"/>
            <a:ext cx="3377185" cy="861774"/>
          </a:xfrm>
          <a:prstGeom prst="rect">
            <a:avLst/>
          </a:prstGeom>
          <a:noFill/>
        </p:spPr>
        <p:txBody>
          <a:bodyPr wrap="square" rtlCol="0">
            <a:spAutoFit/>
          </a:bodyPr>
          <a:lstStyle/>
          <a:p>
            <a:r>
              <a:rPr lang="en-IN" sz="5000" dirty="0"/>
              <a:t>C		A		T</a:t>
            </a:r>
          </a:p>
        </p:txBody>
      </p:sp>
      <p:sp>
        <p:nvSpPr>
          <p:cNvPr id="6" name="TextBox 5">
            <a:extLst>
              <a:ext uri="{FF2B5EF4-FFF2-40B4-BE49-F238E27FC236}">
                <a16:creationId xmlns:a16="http://schemas.microsoft.com/office/drawing/2014/main" id="{71779318-979A-4AF6-892E-6BF5B0AB1990}"/>
              </a:ext>
            </a:extLst>
          </p:cNvPr>
          <p:cNvSpPr txBox="1"/>
          <p:nvPr/>
        </p:nvSpPr>
        <p:spPr>
          <a:xfrm>
            <a:off x="7022592" y="2958796"/>
            <a:ext cx="4315968" cy="861774"/>
          </a:xfrm>
          <a:prstGeom prst="rect">
            <a:avLst/>
          </a:prstGeom>
          <a:noFill/>
        </p:spPr>
        <p:txBody>
          <a:bodyPr wrap="square" rtlCol="0">
            <a:spAutoFit/>
          </a:bodyPr>
          <a:lstStyle/>
          <a:p>
            <a:r>
              <a:rPr lang="en-IN" sz="5000" dirty="0"/>
              <a:t>G		O		R		Y</a:t>
            </a:r>
          </a:p>
        </p:txBody>
      </p:sp>
      <p:pic>
        <p:nvPicPr>
          <p:cNvPr id="3" name="Picture 2">
            <a:extLst>
              <a:ext uri="{FF2B5EF4-FFF2-40B4-BE49-F238E27FC236}">
                <a16:creationId xmlns:a16="http://schemas.microsoft.com/office/drawing/2014/main" id="{02044CBC-1D25-4510-8E01-7C7FD34E5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495201" cy="3091051"/>
          </a:xfrm>
          <a:prstGeom prst="rect">
            <a:avLst/>
          </a:prstGeom>
        </p:spPr>
      </p:pic>
      <p:pic>
        <p:nvPicPr>
          <p:cNvPr id="7" name="Picture 6">
            <a:extLst>
              <a:ext uri="{FF2B5EF4-FFF2-40B4-BE49-F238E27FC236}">
                <a16:creationId xmlns:a16="http://schemas.microsoft.com/office/drawing/2014/main" id="{4CA8AF93-9858-4424-8E5C-F4B0ED908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6935" y="0"/>
            <a:ext cx="5474208" cy="3079242"/>
          </a:xfrm>
          <a:prstGeom prst="rect">
            <a:avLst/>
          </a:prstGeom>
        </p:spPr>
      </p:pic>
      <p:pic>
        <p:nvPicPr>
          <p:cNvPr id="10" name="Picture 9">
            <a:extLst>
              <a:ext uri="{FF2B5EF4-FFF2-40B4-BE49-F238E27FC236}">
                <a16:creationId xmlns:a16="http://schemas.microsoft.com/office/drawing/2014/main" id="{063707A3-133D-4475-A24A-ED8F0027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766566"/>
            <a:ext cx="5495883" cy="3091434"/>
          </a:xfrm>
          <a:prstGeom prst="rect">
            <a:avLst/>
          </a:prstGeom>
        </p:spPr>
      </p:pic>
      <p:pic>
        <p:nvPicPr>
          <p:cNvPr id="14" name="Picture 13">
            <a:extLst>
              <a:ext uri="{FF2B5EF4-FFF2-40B4-BE49-F238E27FC236}">
                <a16:creationId xmlns:a16="http://schemas.microsoft.com/office/drawing/2014/main" id="{661F232A-9FFC-467D-BE10-10B3331DA6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6116" y="3766564"/>
            <a:ext cx="5495884" cy="3091435"/>
          </a:xfrm>
          <a:prstGeom prst="rect">
            <a:avLst/>
          </a:prstGeom>
        </p:spPr>
      </p:pic>
    </p:spTree>
    <p:extLst>
      <p:ext uri="{BB962C8B-B14F-4D97-AF65-F5344CB8AC3E}">
        <p14:creationId xmlns:p14="http://schemas.microsoft.com/office/powerpoint/2010/main" val="412973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590CD2-78AD-4AFF-B223-D41C2A1A8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474208" cy="3079242"/>
          </a:xfrm>
          <a:prstGeom prst="rect">
            <a:avLst/>
          </a:prstGeom>
        </p:spPr>
      </p:pic>
      <p:pic>
        <p:nvPicPr>
          <p:cNvPr id="11" name="Picture 10">
            <a:extLst>
              <a:ext uri="{FF2B5EF4-FFF2-40B4-BE49-F238E27FC236}">
                <a16:creationId xmlns:a16="http://schemas.microsoft.com/office/drawing/2014/main" id="{104FEACB-6BF6-4ABF-A636-3644DDB32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2" y="0"/>
            <a:ext cx="5483351" cy="3084385"/>
          </a:xfrm>
          <a:prstGeom prst="rect">
            <a:avLst/>
          </a:prstGeom>
        </p:spPr>
      </p:pic>
      <p:pic>
        <p:nvPicPr>
          <p:cNvPr id="13" name="Picture 12">
            <a:extLst>
              <a:ext uri="{FF2B5EF4-FFF2-40B4-BE49-F238E27FC236}">
                <a16:creationId xmlns:a16="http://schemas.microsoft.com/office/drawing/2014/main" id="{750B4663-9B2C-4553-AD0B-A56204B33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766566"/>
            <a:ext cx="5474208" cy="3079242"/>
          </a:xfrm>
          <a:prstGeom prst="rect">
            <a:avLst/>
          </a:prstGeom>
        </p:spPr>
      </p:pic>
      <p:pic>
        <p:nvPicPr>
          <p:cNvPr id="15" name="Picture 14">
            <a:extLst>
              <a:ext uri="{FF2B5EF4-FFF2-40B4-BE49-F238E27FC236}">
                <a16:creationId xmlns:a16="http://schemas.microsoft.com/office/drawing/2014/main" id="{D33065FA-413D-4D71-AE8E-80CED995B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943" y="3773616"/>
            <a:ext cx="5461673" cy="3072192"/>
          </a:xfrm>
          <a:prstGeom prst="rect">
            <a:avLst/>
          </a:prstGeom>
        </p:spPr>
      </p:pic>
      <p:sp>
        <p:nvSpPr>
          <p:cNvPr id="16" name="TextBox 15">
            <a:extLst>
              <a:ext uri="{FF2B5EF4-FFF2-40B4-BE49-F238E27FC236}">
                <a16:creationId xmlns:a16="http://schemas.microsoft.com/office/drawing/2014/main" id="{A8A20645-37F1-4907-9AC9-50D3945AFAE5}"/>
              </a:ext>
            </a:extLst>
          </p:cNvPr>
          <p:cNvSpPr txBox="1"/>
          <p:nvPr/>
        </p:nvSpPr>
        <p:spPr>
          <a:xfrm>
            <a:off x="5832164" y="-79653"/>
            <a:ext cx="527671" cy="7017306"/>
          </a:xfrm>
          <a:prstGeom prst="rect">
            <a:avLst/>
          </a:prstGeom>
          <a:noFill/>
        </p:spPr>
        <p:txBody>
          <a:bodyPr wrap="square" rtlCol="0">
            <a:spAutoFit/>
          </a:bodyPr>
          <a:lstStyle/>
          <a:p>
            <a:r>
              <a:rPr lang="en-IN" sz="3000" dirty="0"/>
              <a:t>OPERAT INGSYSTEM</a:t>
            </a:r>
          </a:p>
        </p:txBody>
      </p:sp>
      <p:sp>
        <p:nvSpPr>
          <p:cNvPr id="5" name="TextBox 4">
            <a:extLst>
              <a:ext uri="{FF2B5EF4-FFF2-40B4-BE49-F238E27FC236}">
                <a16:creationId xmlns:a16="http://schemas.microsoft.com/office/drawing/2014/main" id="{95D30EB1-B4D3-48F6-B63A-2B06030829AF}"/>
              </a:ext>
            </a:extLst>
          </p:cNvPr>
          <p:cNvSpPr txBox="1"/>
          <p:nvPr/>
        </p:nvSpPr>
        <p:spPr>
          <a:xfrm>
            <a:off x="2684793" y="3112684"/>
            <a:ext cx="3121808" cy="553998"/>
          </a:xfrm>
          <a:prstGeom prst="rect">
            <a:avLst/>
          </a:prstGeom>
          <a:noFill/>
        </p:spPr>
        <p:txBody>
          <a:bodyPr wrap="square" rtlCol="0">
            <a:spAutoFit/>
          </a:bodyPr>
          <a:lstStyle/>
          <a:p>
            <a:r>
              <a:rPr lang="en-IN" sz="3000" dirty="0"/>
              <a:t>O	P	E	R	A	T	I</a:t>
            </a:r>
          </a:p>
        </p:txBody>
      </p:sp>
      <p:sp>
        <p:nvSpPr>
          <p:cNvPr id="6" name="TextBox 5">
            <a:extLst>
              <a:ext uri="{FF2B5EF4-FFF2-40B4-BE49-F238E27FC236}">
                <a16:creationId xmlns:a16="http://schemas.microsoft.com/office/drawing/2014/main" id="{71779318-979A-4AF6-892E-6BF5B0AB1990}"/>
              </a:ext>
            </a:extLst>
          </p:cNvPr>
          <p:cNvSpPr txBox="1"/>
          <p:nvPr/>
        </p:nvSpPr>
        <p:spPr>
          <a:xfrm>
            <a:off x="6385398" y="3112684"/>
            <a:ext cx="3855722" cy="553998"/>
          </a:xfrm>
          <a:prstGeom prst="rect">
            <a:avLst/>
          </a:prstGeom>
          <a:noFill/>
        </p:spPr>
        <p:txBody>
          <a:bodyPr wrap="square" rtlCol="0">
            <a:spAutoFit/>
          </a:bodyPr>
          <a:lstStyle/>
          <a:p>
            <a:r>
              <a:rPr lang="en-IN" sz="3000" dirty="0"/>
              <a:t>G		S	Y	S	T	E	M</a:t>
            </a:r>
          </a:p>
        </p:txBody>
      </p:sp>
      <p:pic>
        <p:nvPicPr>
          <p:cNvPr id="3" name="Picture 2">
            <a:extLst>
              <a:ext uri="{FF2B5EF4-FFF2-40B4-BE49-F238E27FC236}">
                <a16:creationId xmlns:a16="http://schemas.microsoft.com/office/drawing/2014/main" id="{02044CBC-1D25-4510-8E01-7C7FD34E5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495201" cy="3091051"/>
          </a:xfrm>
          <a:prstGeom prst="rect">
            <a:avLst/>
          </a:prstGeom>
        </p:spPr>
      </p:pic>
      <p:pic>
        <p:nvPicPr>
          <p:cNvPr id="7" name="Picture 6">
            <a:extLst>
              <a:ext uri="{FF2B5EF4-FFF2-40B4-BE49-F238E27FC236}">
                <a16:creationId xmlns:a16="http://schemas.microsoft.com/office/drawing/2014/main" id="{4CA8AF93-9858-4424-8E5C-F4B0ED908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6935" y="0"/>
            <a:ext cx="5474208" cy="3079242"/>
          </a:xfrm>
          <a:prstGeom prst="rect">
            <a:avLst/>
          </a:prstGeom>
        </p:spPr>
      </p:pic>
      <p:pic>
        <p:nvPicPr>
          <p:cNvPr id="10" name="Picture 9">
            <a:extLst>
              <a:ext uri="{FF2B5EF4-FFF2-40B4-BE49-F238E27FC236}">
                <a16:creationId xmlns:a16="http://schemas.microsoft.com/office/drawing/2014/main" id="{063707A3-133D-4475-A24A-ED8F0027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766566"/>
            <a:ext cx="5495883" cy="3091434"/>
          </a:xfrm>
          <a:prstGeom prst="rect">
            <a:avLst/>
          </a:prstGeom>
        </p:spPr>
      </p:pic>
      <p:pic>
        <p:nvPicPr>
          <p:cNvPr id="14" name="Picture 13">
            <a:extLst>
              <a:ext uri="{FF2B5EF4-FFF2-40B4-BE49-F238E27FC236}">
                <a16:creationId xmlns:a16="http://schemas.microsoft.com/office/drawing/2014/main" id="{661F232A-9FFC-467D-BE10-10B3331DA6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6116" y="3766564"/>
            <a:ext cx="5495884" cy="3091435"/>
          </a:xfrm>
          <a:prstGeom prst="rect">
            <a:avLst/>
          </a:prstGeom>
        </p:spPr>
      </p:pic>
      <p:pic>
        <p:nvPicPr>
          <p:cNvPr id="4" name="Picture 3">
            <a:extLst>
              <a:ext uri="{FF2B5EF4-FFF2-40B4-BE49-F238E27FC236}">
                <a16:creationId xmlns:a16="http://schemas.microsoft.com/office/drawing/2014/main" id="{56485337-D45D-40D4-9040-040D42552A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5516192" cy="3102858"/>
          </a:xfrm>
          <a:prstGeom prst="rect">
            <a:avLst/>
          </a:prstGeom>
        </p:spPr>
      </p:pic>
      <p:pic>
        <p:nvPicPr>
          <p:cNvPr id="12" name="Picture 11">
            <a:extLst>
              <a:ext uri="{FF2B5EF4-FFF2-40B4-BE49-F238E27FC236}">
                <a16:creationId xmlns:a16="http://schemas.microsoft.com/office/drawing/2014/main" id="{98961D43-F0F7-486E-B370-24841F80C6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75808" y="0"/>
            <a:ext cx="5516192" cy="3102858"/>
          </a:xfrm>
          <a:prstGeom prst="rect">
            <a:avLst/>
          </a:prstGeom>
        </p:spPr>
      </p:pic>
      <p:pic>
        <p:nvPicPr>
          <p:cNvPr id="18" name="Picture 17">
            <a:extLst>
              <a:ext uri="{FF2B5EF4-FFF2-40B4-BE49-F238E27FC236}">
                <a16:creationId xmlns:a16="http://schemas.microsoft.com/office/drawing/2014/main" id="{DF699DA6-C227-401D-99F0-E6E99A0DE0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766564"/>
            <a:ext cx="5495886" cy="3091436"/>
          </a:xfrm>
          <a:prstGeom prst="rect">
            <a:avLst/>
          </a:prstGeom>
        </p:spPr>
      </p:pic>
      <p:pic>
        <p:nvPicPr>
          <p:cNvPr id="20" name="Picture 19">
            <a:extLst>
              <a:ext uri="{FF2B5EF4-FFF2-40B4-BE49-F238E27FC236}">
                <a16:creationId xmlns:a16="http://schemas.microsoft.com/office/drawing/2014/main" id="{A04A0A61-E29C-4882-85AD-35E54FE9BD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05942" y="3772092"/>
            <a:ext cx="5486057" cy="3085907"/>
          </a:xfrm>
          <a:prstGeom prst="rect">
            <a:avLst/>
          </a:prstGeom>
        </p:spPr>
      </p:pic>
    </p:spTree>
    <p:extLst>
      <p:ext uri="{BB962C8B-B14F-4D97-AF65-F5344CB8AC3E}">
        <p14:creationId xmlns:p14="http://schemas.microsoft.com/office/powerpoint/2010/main" val="112983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590CD2-78AD-4AFF-B223-D41C2A1A8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474208" cy="3079242"/>
          </a:xfrm>
          <a:prstGeom prst="rect">
            <a:avLst/>
          </a:prstGeom>
        </p:spPr>
      </p:pic>
      <p:pic>
        <p:nvPicPr>
          <p:cNvPr id="11" name="Picture 10">
            <a:extLst>
              <a:ext uri="{FF2B5EF4-FFF2-40B4-BE49-F238E27FC236}">
                <a16:creationId xmlns:a16="http://schemas.microsoft.com/office/drawing/2014/main" id="{104FEACB-6BF6-4ABF-A636-3644DDB32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2" y="0"/>
            <a:ext cx="5483351" cy="3084385"/>
          </a:xfrm>
          <a:prstGeom prst="rect">
            <a:avLst/>
          </a:prstGeom>
        </p:spPr>
      </p:pic>
      <p:pic>
        <p:nvPicPr>
          <p:cNvPr id="13" name="Picture 12">
            <a:extLst>
              <a:ext uri="{FF2B5EF4-FFF2-40B4-BE49-F238E27FC236}">
                <a16:creationId xmlns:a16="http://schemas.microsoft.com/office/drawing/2014/main" id="{750B4663-9B2C-4553-AD0B-A56204B33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766566"/>
            <a:ext cx="5474208" cy="3079242"/>
          </a:xfrm>
          <a:prstGeom prst="rect">
            <a:avLst/>
          </a:prstGeom>
        </p:spPr>
      </p:pic>
      <p:pic>
        <p:nvPicPr>
          <p:cNvPr id="15" name="Picture 14">
            <a:extLst>
              <a:ext uri="{FF2B5EF4-FFF2-40B4-BE49-F238E27FC236}">
                <a16:creationId xmlns:a16="http://schemas.microsoft.com/office/drawing/2014/main" id="{D33065FA-413D-4D71-AE8E-80CED995B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943" y="3773616"/>
            <a:ext cx="5461673" cy="3072192"/>
          </a:xfrm>
          <a:prstGeom prst="rect">
            <a:avLst/>
          </a:prstGeom>
        </p:spPr>
      </p:pic>
      <p:sp>
        <p:nvSpPr>
          <p:cNvPr id="16" name="TextBox 15">
            <a:extLst>
              <a:ext uri="{FF2B5EF4-FFF2-40B4-BE49-F238E27FC236}">
                <a16:creationId xmlns:a16="http://schemas.microsoft.com/office/drawing/2014/main" id="{A8A20645-37F1-4907-9AC9-50D3945AFAE5}"/>
              </a:ext>
            </a:extLst>
          </p:cNvPr>
          <p:cNvSpPr txBox="1"/>
          <p:nvPr/>
        </p:nvSpPr>
        <p:spPr>
          <a:xfrm>
            <a:off x="5831480" y="1074509"/>
            <a:ext cx="527671" cy="4708981"/>
          </a:xfrm>
          <a:prstGeom prst="rect">
            <a:avLst/>
          </a:prstGeom>
          <a:noFill/>
        </p:spPr>
        <p:txBody>
          <a:bodyPr wrap="square" rtlCol="0">
            <a:spAutoFit/>
          </a:bodyPr>
          <a:lstStyle/>
          <a:p>
            <a:r>
              <a:rPr lang="en-IN" sz="6000" dirty="0"/>
              <a:t>PRICE</a:t>
            </a:r>
          </a:p>
        </p:txBody>
      </p:sp>
      <p:sp>
        <p:nvSpPr>
          <p:cNvPr id="5" name="TextBox 4">
            <a:extLst>
              <a:ext uri="{FF2B5EF4-FFF2-40B4-BE49-F238E27FC236}">
                <a16:creationId xmlns:a16="http://schemas.microsoft.com/office/drawing/2014/main" id="{95D30EB1-B4D3-48F6-B63A-2B06030829AF}"/>
              </a:ext>
            </a:extLst>
          </p:cNvPr>
          <p:cNvSpPr txBox="1"/>
          <p:nvPr/>
        </p:nvSpPr>
        <p:spPr>
          <a:xfrm>
            <a:off x="3622923" y="2926880"/>
            <a:ext cx="1898525" cy="1015663"/>
          </a:xfrm>
          <a:prstGeom prst="rect">
            <a:avLst/>
          </a:prstGeom>
          <a:noFill/>
        </p:spPr>
        <p:txBody>
          <a:bodyPr wrap="square" rtlCol="0">
            <a:spAutoFit/>
          </a:bodyPr>
          <a:lstStyle/>
          <a:p>
            <a:r>
              <a:rPr lang="en-IN" sz="6000" dirty="0"/>
              <a:t>P		R</a:t>
            </a:r>
          </a:p>
        </p:txBody>
      </p:sp>
      <p:sp>
        <p:nvSpPr>
          <p:cNvPr id="6" name="TextBox 5">
            <a:extLst>
              <a:ext uri="{FF2B5EF4-FFF2-40B4-BE49-F238E27FC236}">
                <a16:creationId xmlns:a16="http://schemas.microsoft.com/office/drawing/2014/main" id="{71779318-979A-4AF6-892E-6BF5B0AB1990}"/>
              </a:ext>
            </a:extLst>
          </p:cNvPr>
          <p:cNvSpPr txBox="1"/>
          <p:nvPr/>
        </p:nvSpPr>
        <p:spPr>
          <a:xfrm>
            <a:off x="6726934" y="2903264"/>
            <a:ext cx="2088042" cy="1015663"/>
          </a:xfrm>
          <a:prstGeom prst="rect">
            <a:avLst/>
          </a:prstGeom>
          <a:noFill/>
        </p:spPr>
        <p:txBody>
          <a:bodyPr wrap="square" rtlCol="0">
            <a:spAutoFit/>
          </a:bodyPr>
          <a:lstStyle/>
          <a:p>
            <a:r>
              <a:rPr lang="en-IN" sz="6000" dirty="0"/>
              <a:t>C		E</a:t>
            </a:r>
          </a:p>
        </p:txBody>
      </p:sp>
      <p:pic>
        <p:nvPicPr>
          <p:cNvPr id="3" name="Picture 2">
            <a:extLst>
              <a:ext uri="{FF2B5EF4-FFF2-40B4-BE49-F238E27FC236}">
                <a16:creationId xmlns:a16="http://schemas.microsoft.com/office/drawing/2014/main" id="{02044CBC-1D25-4510-8E01-7C7FD34E5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495201" cy="3091051"/>
          </a:xfrm>
          <a:prstGeom prst="rect">
            <a:avLst/>
          </a:prstGeom>
        </p:spPr>
      </p:pic>
      <p:pic>
        <p:nvPicPr>
          <p:cNvPr id="7" name="Picture 6">
            <a:extLst>
              <a:ext uri="{FF2B5EF4-FFF2-40B4-BE49-F238E27FC236}">
                <a16:creationId xmlns:a16="http://schemas.microsoft.com/office/drawing/2014/main" id="{4CA8AF93-9858-4424-8E5C-F4B0ED908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6935" y="0"/>
            <a:ext cx="5474208" cy="3079242"/>
          </a:xfrm>
          <a:prstGeom prst="rect">
            <a:avLst/>
          </a:prstGeom>
        </p:spPr>
      </p:pic>
      <p:pic>
        <p:nvPicPr>
          <p:cNvPr id="10" name="Picture 9">
            <a:extLst>
              <a:ext uri="{FF2B5EF4-FFF2-40B4-BE49-F238E27FC236}">
                <a16:creationId xmlns:a16="http://schemas.microsoft.com/office/drawing/2014/main" id="{063707A3-133D-4475-A24A-ED8F0027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766566"/>
            <a:ext cx="5495883" cy="3091434"/>
          </a:xfrm>
          <a:prstGeom prst="rect">
            <a:avLst/>
          </a:prstGeom>
        </p:spPr>
      </p:pic>
      <p:pic>
        <p:nvPicPr>
          <p:cNvPr id="14" name="Picture 13">
            <a:extLst>
              <a:ext uri="{FF2B5EF4-FFF2-40B4-BE49-F238E27FC236}">
                <a16:creationId xmlns:a16="http://schemas.microsoft.com/office/drawing/2014/main" id="{661F232A-9FFC-467D-BE10-10B3331DA6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6116" y="3766564"/>
            <a:ext cx="5495884" cy="3091435"/>
          </a:xfrm>
          <a:prstGeom prst="rect">
            <a:avLst/>
          </a:prstGeom>
        </p:spPr>
      </p:pic>
      <p:pic>
        <p:nvPicPr>
          <p:cNvPr id="4" name="Picture 3">
            <a:extLst>
              <a:ext uri="{FF2B5EF4-FFF2-40B4-BE49-F238E27FC236}">
                <a16:creationId xmlns:a16="http://schemas.microsoft.com/office/drawing/2014/main" id="{56485337-D45D-40D4-9040-040D42552A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5516192" cy="3102858"/>
          </a:xfrm>
          <a:prstGeom prst="rect">
            <a:avLst/>
          </a:prstGeom>
        </p:spPr>
      </p:pic>
      <p:pic>
        <p:nvPicPr>
          <p:cNvPr id="12" name="Picture 11">
            <a:extLst>
              <a:ext uri="{FF2B5EF4-FFF2-40B4-BE49-F238E27FC236}">
                <a16:creationId xmlns:a16="http://schemas.microsoft.com/office/drawing/2014/main" id="{98961D43-F0F7-486E-B370-24841F80C6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75808" y="0"/>
            <a:ext cx="5516192" cy="3102858"/>
          </a:xfrm>
          <a:prstGeom prst="rect">
            <a:avLst/>
          </a:prstGeom>
        </p:spPr>
      </p:pic>
      <p:pic>
        <p:nvPicPr>
          <p:cNvPr id="18" name="Picture 17">
            <a:extLst>
              <a:ext uri="{FF2B5EF4-FFF2-40B4-BE49-F238E27FC236}">
                <a16:creationId xmlns:a16="http://schemas.microsoft.com/office/drawing/2014/main" id="{DF699DA6-C227-401D-99F0-E6E99A0DE0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766564"/>
            <a:ext cx="5495886" cy="3091436"/>
          </a:xfrm>
          <a:prstGeom prst="rect">
            <a:avLst/>
          </a:prstGeom>
        </p:spPr>
      </p:pic>
      <p:pic>
        <p:nvPicPr>
          <p:cNvPr id="20" name="Picture 19">
            <a:extLst>
              <a:ext uri="{FF2B5EF4-FFF2-40B4-BE49-F238E27FC236}">
                <a16:creationId xmlns:a16="http://schemas.microsoft.com/office/drawing/2014/main" id="{A04A0A61-E29C-4882-85AD-35E54FE9BD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05942" y="3772092"/>
            <a:ext cx="5486057" cy="3085907"/>
          </a:xfrm>
          <a:prstGeom prst="rect">
            <a:avLst/>
          </a:prstGeom>
        </p:spPr>
      </p:pic>
      <p:pic>
        <p:nvPicPr>
          <p:cNvPr id="8" name="Picture 7">
            <a:extLst>
              <a:ext uri="{FF2B5EF4-FFF2-40B4-BE49-F238E27FC236}">
                <a16:creationId xmlns:a16="http://schemas.microsoft.com/office/drawing/2014/main" id="{5AAD7725-9F11-40A0-A2A4-BBB2FB1FD30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5463697" cy="3073330"/>
          </a:xfrm>
          <a:prstGeom prst="rect">
            <a:avLst/>
          </a:prstGeom>
        </p:spPr>
      </p:pic>
      <p:pic>
        <p:nvPicPr>
          <p:cNvPr id="24" name="Picture 23">
            <a:extLst>
              <a:ext uri="{FF2B5EF4-FFF2-40B4-BE49-F238E27FC236}">
                <a16:creationId xmlns:a16="http://schemas.microsoft.com/office/drawing/2014/main" id="{F110CE65-BF74-4954-86F5-0EE0CDEB30A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75808" y="0"/>
            <a:ext cx="5516192" cy="3102858"/>
          </a:xfrm>
          <a:prstGeom prst="rect">
            <a:avLst/>
          </a:prstGeom>
        </p:spPr>
      </p:pic>
      <p:pic>
        <p:nvPicPr>
          <p:cNvPr id="28" name="Picture 27">
            <a:extLst>
              <a:ext uri="{FF2B5EF4-FFF2-40B4-BE49-F238E27FC236}">
                <a16:creationId xmlns:a16="http://schemas.microsoft.com/office/drawing/2014/main" id="{A8C82777-2E68-465A-8B22-1B003DD5655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3752185"/>
            <a:ext cx="5521448" cy="3105815"/>
          </a:xfrm>
          <a:prstGeom prst="rect">
            <a:avLst/>
          </a:prstGeom>
        </p:spPr>
      </p:pic>
      <p:pic>
        <p:nvPicPr>
          <p:cNvPr id="30" name="Picture 29">
            <a:extLst>
              <a:ext uri="{FF2B5EF4-FFF2-40B4-BE49-F238E27FC236}">
                <a16:creationId xmlns:a16="http://schemas.microsoft.com/office/drawing/2014/main" id="{16A03D80-E3E5-4B5D-A3DA-6F916801270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26934" y="3783900"/>
            <a:ext cx="5465066" cy="3074100"/>
          </a:xfrm>
          <a:prstGeom prst="rect">
            <a:avLst/>
          </a:prstGeom>
        </p:spPr>
      </p:pic>
    </p:spTree>
    <p:extLst>
      <p:ext uri="{BB962C8B-B14F-4D97-AF65-F5344CB8AC3E}">
        <p14:creationId xmlns:p14="http://schemas.microsoft.com/office/powerpoint/2010/main" val="3383321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C9E7F-33CE-4FED-B5AA-BDB78241D8CE}"/>
              </a:ext>
            </a:extLst>
          </p:cNvPr>
          <p:cNvSpPr>
            <a:spLocks noGrp="1"/>
          </p:cNvSpPr>
          <p:nvPr>
            <p:ph idx="1"/>
          </p:nvPr>
        </p:nvSpPr>
        <p:spPr>
          <a:xfrm>
            <a:off x="658368" y="1261995"/>
            <a:ext cx="11238108" cy="5041269"/>
          </a:xfrm>
        </p:spPr>
        <p:txBody>
          <a:bodyPr>
            <a:noAutofit/>
          </a:bodyPr>
          <a:lstStyle/>
          <a:p>
            <a:pPr marL="0" indent="0">
              <a:lnSpc>
                <a:spcPct val="100000"/>
              </a:lnSpc>
              <a:buNone/>
            </a:pPr>
            <a:r>
              <a:rPr lang="en-US" sz="2600" dirty="0"/>
              <a:t>This page displays all the smartphones in four categories :</a:t>
            </a:r>
          </a:p>
          <a:p>
            <a:pPr lvl="4"/>
            <a:r>
              <a:rPr lang="en-US" sz="2600" b="1" dirty="0"/>
              <a:t>Brands (Apple, Samsung, Xiaomi, Realme, Oppo, etc.)</a:t>
            </a:r>
          </a:p>
          <a:p>
            <a:pPr lvl="4"/>
            <a:r>
              <a:rPr lang="en-US" sz="2600" b="1" dirty="0"/>
              <a:t>Prices (40000-30000, 30000-20000, etc.)</a:t>
            </a:r>
          </a:p>
          <a:p>
            <a:pPr lvl="4"/>
            <a:r>
              <a:rPr lang="en-US" sz="2600" b="1" dirty="0"/>
              <a:t>OS (Android, iOS)</a:t>
            </a:r>
          </a:p>
          <a:p>
            <a:pPr lvl="4"/>
            <a:r>
              <a:rPr lang="en-US" sz="2600" b="1" dirty="0"/>
              <a:t>Category (Flagships, Mid-Range, Budget)</a:t>
            </a:r>
          </a:p>
          <a:p>
            <a:pPr lvl="4"/>
            <a:endParaRPr lang="en-US" sz="2600" b="1" dirty="0"/>
          </a:p>
          <a:p>
            <a:pPr marL="114300" indent="0">
              <a:buNone/>
            </a:pPr>
            <a:r>
              <a:rPr lang="en-US" sz="2600" dirty="0"/>
              <a:t>To navigate each category, we develop a Carousel using which users can navigate to all four categories smoothly.</a:t>
            </a:r>
          </a:p>
          <a:p>
            <a:pPr lvl="4"/>
            <a:endParaRPr lang="en-US" sz="2600" b="1" dirty="0"/>
          </a:p>
        </p:txBody>
      </p:sp>
      <p:sp>
        <p:nvSpPr>
          <p:cNvPr id="4" name="Title 1">
            <a:extLst>
              <a:ext uri="{FF2B5EF4-FFF2-40B4-BE49-F238E27FC236}">
                <a16:creationId xmlns:a16="http://schemas.microsoft.com/office/drawing/2014/main" id="{6F11B61C-BC6D-42A6-AAD4-533E844A4382}"/>
              </a:ext>
            </a:extLst>
          </p:cNvPr>
          <p:cNvSpPr>
            <a:spLocks noGrp="1"/>
          </p:cNvSpPr>
          <p:nvPr>
            <p:ph type="title"/>
          </p:nvPr>
        </p:nvSpPr>
        <p:spPr>
          <a:xfrm>
            <a:off x="838200" y="70927"/>
            <a:ext cx="10515600" cy="782513"/>
          </a:xfrm>
        </p:spPr>
        <p:txBody>
          <a:bodyPr>
            <a:normAutofit/>
          </a:bodyPr>
          <a:lstStyle/>
          <a:p>
            <a:pPr algn="ctr"/>
            <a:r>
              <a:rPr lang="en-US" sz="4000" b="1" dirty="0"/>
              <a:t>Display Page (cont.)</a:t>
            </a:r>
          </a:p>
        </p:txBody>
      </p:sp>
    </p:spTree>
    <p:extLst>
      <p:ext uri="{BB962C8B-B14F-4D97-AF65-F5344CB8AC3E}">
        <p14:creationId xmlns:p14="http://schemas.microsoft.com/office/powerpoint/2010/main" val="80225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5C1B-8CE0-4B06-AC7F-0C858DC98591}"/>
              </a:ext>
            </a:extLst>
          </p:cNvPr>
          <p:cNvSpPr>
            <a:spLocks noGrp="1"/>
          </p:cNvSpPr>
          <p:nvPr>
            <p:ph type="title"/>
          </p:nvPr>
        </p:nvSpPr>
        <p:spPr>
          <a:xfrm>
            <a:off x="838200" y="134113"/>
            <a:ext cx="10515600" cy="841248"/>
          </a:xfrm>
        </p:spPr>
        <p:txBody>
          <a:bodyPr>
            <a:normAutofit/>
          </a:bodyPr>
          <a:lstStyle/>
          <a:p>
            <a:pPr algn="ctr"/>
            <a:r>
              <a:rPr lang="en-US" sz="4000" b="1" dirty="0"/>
              <a:t>Specs Page</a:t>
            </a:r>
          </a:p>
        </p:txBody>
      </p:sp>
      <p:pic>
        <p:nvPicPr>
          <p:cNvPr id="7" name="Picture 6">
            <a:extLst>
              <a:ext uri="{FF2B5EF4-FFF2-40B4-BE49-F238E27FC236}">
                <a16:creationId xmlns:a16="http://schemas.microsoft.com/office/drawing/2014/main" id="{F4B16000-E7EC-40AE-B2B0-254D144AD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0"/>
            <a:ext cx="6277525" cy="3531108"/>
          </a:xfrm>
          <a:prstGeom prst="rect">
            <a:avLst/>
          </a:prstGeom>
        </p:spPr>
      </p:pic>
      <p:pic>
        <p:nvPicPr>
          <p:cNvPr id="9" name="Picture 8">
            <a:extLst>
              <a:ext uri="{FF2B5EF4-FFF2-40B4-BE49-F238E27FC236}">
                <a16:creationId xmlns:a16="http://schemas.microsoft.com/office/drawing/2014/main" id="{ADBDB4D3-FBE3-4FC0-A6E8-D052678A5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216" y="2900934"/>
            <a:ext cx="7034784" cy="3957066"/>
          </a:xfrm>
          <a:prstGeom prst="rect">
            <a:avLst/>
          </a:prstGeom>
        </p:spPr>
      </p:pic>
      <p:sp>
        <p:nvSpPr>
          <p:cNvPr id="10" name="Right Brace 9">
            <a:extLst>
              <a:ext uri="{FF2B5EF4-FFF2-40B4-BE49-F238E27FC236}">
                <a16:creationId xmlns:a16="http://schemas.microsoft.com/office/drawing/2014/main" id="{C787B018-F71A-4B06-96E0-D8EFB20760F3}"/>
              </a:ext>
            </a:extLst>
          </p:cNvPr>
          <p:cNvSpPr/>
          <p:nvPr/>
        </p:nvSpPr>
        <p:spPr>
          <a:xfrm>
            <a:off x="4511040" y="1743456"/>
            <a:ext cx="329184" cy="2621280"/>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E5788C5E-B45A-46EF-9623-AC8D2AE75883}"/>
              </a:ext>
            </a:extLst>
          </p:cNvPr>
          <p:cNvCxnSpPr>
            <a:cxnSpLocks/>
          </p:cNvCxnSpPr>
          <p:nvPr/>
        </p:nvCxnSpPr>
        <p:spPr>
          <a:xfrm>
            <a:off x="5510784" y="2450591"/>
            <a:ext cx="184099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0E8D11-A4DA-44C7-A4C5-C423FB463FBE}"/>
              </a:ext>
            </a:extLst>
          </p:cNvPr>
          <p:cNvCxnSpPr>
            <a:cxnSpLocks/>
          </p:cNvCxnSpPr>
          <p:nvPr/>
        </p:nvCxnSpPr>
        <p:spPr>
          <a:xfrm>
            <a:off x="4194048" y="1425703"/>
            <a:ext cx="314553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E18C8D-7DAC-4458-AFE2-CB488429E306}"/>
              </a:ext>
            </a:extLst>
          </p:cNvPr>
          <p:cNvSpPr txBox="1"/>
          <p:nvPr/>
        </p:nvSpPr>
        <p:spPr>
          <a:xfrm>
            <a:off x="7443220" y="1055460"/>
            <a:ext cx="3596640" cy="1569660"/>
          </a:xfrm>
          <a:prstGeom prst="rect">
            <a:avLst/>
          </a:prstGeom>
          <a:noFill/>
        </p:spPr>
        <p:txBody>
          <a:bodyPr wrap="square" rtlCol="0">
            <a:spAutoFit/>
          </a:bodyPr>
          <a:lstStyle/>
          <a:p>
            <a:r>
              <a:rPr lang="en-IN" sz="3200" dirty="0"/>
              <a:t>Nav Bar</a:t>
            </a:r>
          </a:p>
          <a:p>
            <a:endParaRPr lang="en-IN" sz="3200" dirty="0"/>
          </a:p>
          <a:p>
            <a:r>
              <a:rPr lang="en-IN" sz="3200" dirty="0"/>
              <a:t>Image Slider</a:t>
            </a:r>
          </a:p>
        </p:txBody>
      </p:sp>
      <p:cxnSp>
        <p:nvCxnSpPr>
          <p:cNvPr id="21" name="Straight Connector 20">
            <a:extLst>
              <a:ext uri="{FF2B5EF4-FFF2-40B4-BE49-F238E27FC236}">
                <a16:creationId xmlns:a16="http://schemas.microsoft.com/office/drawing/2014/main" id="{C45C7DA7-90F1-4E10-9226-94F3EBD42AB9}"/>
              </a:ext>
            </a:extLst>
          </p:cNvPr>
          <p:cNvCxnSpPr>
            <a:stCxn id="10" idx="1"/>
          </p:cNvCxnSpPr>
          <p:nvPr/>
        </p:nvCxnSpPr>
        <p:spPr>
          <a:xfrm flipV="1">
            <a:off x="4840224" y="2450591"/>
            <a:ext cx="670560" cy="60350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Right Brace 21">
            <a:extLst>
              <a:ext uri="{FF2B5EF4-FFF2-40B4-BE49-F238E27FC236}">
                <a16:creationId xmlns:a16="http://schemas.microsoft.com/office/drawing/2014/main" id="{E4EE0C27-4678-40AB-A2B8-AC93DE5E44FB}"/>
              </a:ext>
            </a:extLst>
          </p:cNvPr>
          <p:cNvSpPr/>
          <p:nvPr/>
        </p:nvSpPr>
        <p:spPr>
          <a:xfrm flipH="1">
            <a:off x="5803391" y="3645408"/>
            <a:ext cx="926591" cy="2499360"/>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3" name="TextBox 22">
            <a:extLst>
              <a:ext uri="{FF2B5EF4-FFF2-40B4-BE49-F238E27FC236}">
                <a16:creationId xmlns:a16="http://schemas.microsoft.com/office/drawing/2014/main" id="{90846298-71C1-4F7D-B87E-2C0ECA62BDD9}"/>
              </a:ext>
            </a:extLst>
          </p:cNvPr>
          <p:cNvSpPr txBox="1"/>
          <p:nvPr/>
        </p:nvSpPr>
        <p:spPr>
          <a:xfrm>
            <a:off x="1402080" y="5292307"/>
            <a:ext cx="3596640" cy="584775"/>
          </a:xfrm>
          <a:prstGeom prst="rect">
            <a:avLst/>
          </a:prstGeom>
          <a:noFill/>
        </p:spPr>
        <p:txBody>
          <a:bodyPr wrap="square" rtlCol="0">
            <a:spAutoFit/>
          </a:bodyPr>
          <a:lstStyle/>
          <a:p>
            <a:r>
              <a:rPr lang="en-IN" sz="3200" dirty="0"/>
              <a:t>Overview</a:t>
            </a:r>
          </a:p>
        </p:txBody>
      </p:sp>
      <p:cxnSp>
        <p:nvCxnSpPr>
          <p:cNvPr id="24" name="Straight Arrow Connector 23">
            <a:extLst>
              <a:ext uri="{FF2B5EF4-FFF2-40B4-BE49-F238E27FC236}">
                <a16:creationId xmlns:a16="http://schemas.microsoft.com/office/drawing/2014/main" id="{E2B71916-097C-42AB-8C82-893039A2BE2D}"/>
              </a:ext>
            </a:extLst>
          </p:cNvPr>
          <p:cNvCxnSpPr>
            <a:cxnSpLocks/>
            <a:stCxn id="22" idx="1"/>
          </p:cNvCxnSpPr>
          <p:nvPr/>
        </p:nvCxnSpPr>
        <p:spPr>
          <a:xfrm flipH="1">
            <a:off x="3496055" y="4895088"/>
            <a:ext cx="2307336" cy="6896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55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0A990A-E44C-4BFC-A72B-EC0B659DC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096000" cy="3429000"/>
          </a:xfrm>
          <a:prstGeom prst="rect">
            <a:avLst/>
          </a:prstGeom>
        </p:spPr>
      </p:pic>
      <p:pic>
        <p:nvPicPr>
          <p:cNvPr id="10" name="Picture 9">
            <a:extLst>
              <a:ext uri="{FF2B5EF4-FFF2-40B4-BE49-F238E27FC236}">
                <a16:creationId xmlns:a16="http://schemas.microsoft.com/office/drawing/2014/main" id="{229174C3-D904-433E-BBA8-BEAA24F4B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6096000" cy="3429000"/>
          </a:xfrm>
          <a:prstGeom prst="rect">
            <a:avLst/>
          </a:prstGeom>
        </p:spPr>
      </p:pic>
      <p:sp>
        <p:nvSpPr>
          <p:cNvPr id="11" name="Right Brace 10">
            <a:extLst>
              <a:ext uri="{FF2B5EF4-FFF2-40B4-BE49-F238E27FC236}">
                <a16:creationId xmlns:a16="http://schemas.microsoft.com/office/drawing/2014/main" id="{F9EBB027-BFC6-42E6-8A47-99F83B5183B5}"/>
              </a:ext>
            </a:extLst>
          </p:cNvPr>
          <p:cNvSpPr/>
          <p:nvPr/>
        </p:nvSpPr>
        <p:spPr>
          <a:xfrm>
            <a:off x="4840224" y="646176"/>
            <a:ext cx="816864" cy="2523744"/>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9ADA51DA-0F0C-4FCE-AAC7-7DCC5DB6F3BE}"/>
              </a:ext>
            </a:extLst>
          </p:cNvPr>
          <p:cNvCxnSpPr>
            <a:cxnSpLocks/>
            <a:stCxn id="11" idx="1"/>
            <a:endCxn id="14" idx="1"/>
          </p:cNvCxnSpPr>
          <p:nvPr/>
        </p:nvCxnSpPr>
        <p:spPr>
          <a:xfrm>
            <a:off x="5657088" y="1908048"/>
            <a:ext cx="18775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89006A-D0DF-4399-9EFD-CD868F98E813}"/>
              </a:ext>
            </a:extLst>
          </p:cNvPr>
          <p:cNvSpPr txBox="1"/>
          <p:nvPr/>
        </p:nvSpPr>
        <p:spPr>
          <a:xfrm>
            <a:off x="7534656" y="1584882"/>
            <a:ext cx="3401568" cy="646331"/>
          </a:xfrm>
          <a:prstGeom prst="rect">
            <a:avLst/>
          </a:prstGeom>
          <a:noFill/>
        </p:spPr>
        <p:txBody>
          <a:bodyPr wrap="square" rtlCol="0">
            <a:spAutoFit/>
          </a:bodyPr>
          <a:lstStyle/>
          <a:p>
            <a:r>
              <a:rPr lang="en-IN" sz="3600" dirty="0"/>
              <a:t>Specifications</a:t>
            </a:r>
          </a:p>
        </p:txBody>
      </p:sp>
      <p:sp>
        <p:nvSpPr>
          <p:cNvPr id="17" name="TextBox 16">
            <a:extLst>
              <a:ext uri="{FF2B5EF4-FFF2-40B4-BE49-F238E27FC236}">
                <a16:creationId xmlns:a16="http://schemas.microsoft.com/office/drawing/2014/main" id="{95C066E1-28E5-4AC4-ADF9-95F215E1BC22}"/>
              </a:ext>
            </a:extLst>
          </p:cNvPr>
          <p:cNvSpPr txBox="1"/>
          <p:nvPr/>
        </p:nvSpPr>
        <p:spPr>
          <a:xfrm>
            <a:off x="1438655" y="4222141"/>
            <a:ext cx="3401568" cy="1754326"/>
          </a:xfrm>
          <a:prstGeom prst="rect">
            <a:avLst/>
          </a:prstGeom>
          <a:noFill/>
        </p:spPr>
        <p:txBody>
          <a:bodyPr wrap="square" rtlCol="0">
            <a:spAutoFit/>
          </a:bodyPr>
          <a:lstStyle/>
          <a:p>
            <a:r>
              <a:rPr lang="en-IN" sz="3600" dirty="0"/>
              <a:t>Ratings</a:t>
            </a:r>
          </a:p>
          <a:p>
            <a:endParaRPr lang="en-IN" sz="3600" dirty="0"/>
          </a:p>
          <a:p>
            <a:r>
              <a:rPr lang="en-IN" sz="3600" dirty="0"/>
              <a:t>Footer</a:t>
            </a:r>
          </a:p>
        </p:txBody>
      </p:sp>
      <p:cxnSp>
        <p:nvCxnSpPr>
          <p:cNvPr id="18" name="Straight Arrow Connector 17">
            <a:extLst>
              <a:ext uri="{FF2B5EF4-FFF2-40B4-BE49-F238E27FC236}">
                <a16:creationId xmlns:a16="http://schemas.microsoft.com/office/drawing/2014/main" id="{37EA47F0-1962-45EB-9004-A32314170446}"/>
              </a:ext>
            </a:extLst>
          </p:cNvPr>
          <p:cNvCxnSpPr>
            <a:cxnSpLocks/>
          </p:cNvCxnSpPr>
          <p:nvPr/>
        </p:nvCxnSpPr>
        <p:spPr>
          <a:xfrm flipH="1" flipV="1">
            <a:off x="3389376" y="4626787"/>
            <a:ext cx="4669536" cy="1646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BA67E2-5C72-44C5-9B83-283CAEB561E2}"/>
              </a:ext>
            </a:extLst>
          </p:cNvPr>
          <p:cNvCxnSpPr>
            <a:cxnSpLocks/>
            <a:stCxn id="20" idx="1"/>
          </p:cNvCxnSpPr>
          <p:nvPr/>
        </p:nvCxnSpPr>
        <p:spPr>
          <a:xfrm flipH="1" flipV="1">
            <a:off x="3279648" y="5657088"/>
            <a:ext cx="3194303" cy="2179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ight Brace 19">
            <a:extLst>
              <a:ext uri="{FF2B5EF4-FFF2-40B4-BE49-F238E27FC236}">
                <a16:creationId xmlns:a16="http://schemas.microsoft.com/office/drawing/2014/main" id="{B55E6110-2508-4DBC-A137-D3A5671F4B45}"/>
              </a:ext>
            </a:extLst>
          </p:cNvPr>
          <p:cNvSpPr/>
          <p:nvPr/>
        </p:nvSpPr>
        <p:spPr>
          <a:xfrm flipH="1">
            <a:off x="6473951" y="5096256"/>
            <a:ext cx="475487" cy="1557528"/>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83492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7A38-B973-4D53-B6AB-5EC651F8D176}"/>
              </a:ext>
            </a:extLst>
          </p:cNvPr>
          <p:cNvSpPr>
            <a:spLocks noGrp="1"/>
          </p:cNvSpPr>
          <p:nvPr>
            <p:ph type="ctrTitle"/>
          </p:nvPr>
        </p:nvSpPr>
        <p:spPr>
          <a:xfrm>
            <a:off x="286297" y="237392"/>
            <a:ext cx="11794409" cy="1094145"/>
          </a:xfrm>
        </p:spPr>
        <p:txBody>
          <a:bodyPr>
            <a:normAutofit/>
          </a:bodyPr>
          <a:lstStyle/>
          <a:p>
            <a:r>
              <a:rPr lang="en-US" sz="4800" b="1" dirty="0">
                <a:solidFill>
                  <a:schemeClr val="tx1">
                    <a:lumMod val="85000"/>
                    <a:lumOff val="15000"/>
                  </a:schemeClr>
                </a:solidFill>
                <a:latin typeface="Bahnschrift SemiBold" panose="020B0502040204020203" pitchFamily="34" charset="0"/>
              </a:rPr>
              <a:t>WHY DO </a:t>
            </a:r>
            <a:r>
              <a:rPr lang="en-US" sz="4800" b="1" dirty="0">
                <a:latin typeface="Bahnschrift SemiBold" panose="020B0502040204020203" pitchFamily="34" charset="0"/>
              </a:rPr>
              <a:t>WE NEED THIS WEBSITE</a:t>
            </a:r>
            <a:endParaRPr lang="en-US" sz="4800" b="1" dirty="0">
              <a:solidFill>
                <a:schemeClr val="tx1">
                  <a:lumMod val="85000"/>
                  <a:lumOff val="15000"/>
                </a:schemeClr>
              </a:solidFill>
              <a:latin typeface="Bahnschrift SemiBold" panose="020B0502040204020203" pitchFamily="34" charset="0"/>
            </a:endParaRPr>
          </a:p>
        </p:txBody>
      </p:sp>
      <p:sp>
        <p:nvSpPr>
          <p:cNvPr id="3" name="Subtitle 2">
            <a:extLst>
              <a:ext uri="{FF2B5EF4-FFF2-40B4-BE49-F238E27FC236}">
                <a16:creationId xmlns:a16="http://schemas.microsoft.com/office/drawing/2014/main" id="{9AA05A5B-734C-4CF7-BE8C-44898A7C47D0}"/>
              </a:ext>
            </a:extLst>
          </p:cNvPr>
          <p:cNvSpPr>
            <a:spLocks noGrp="1"/>
          </p:cNvSpPr>
          <p:nvPr>
            <p:ph type="subTitle" idx="1"/>
          </p:nvPr>
        </p:nvSpPr>
        <p:spPr>
          <a:xfrm>
            <a:off x="1682495" y="1630017"/>
            <a:ext cx="10236509" cy="4595854"/>
          </a:xfrm>
        </p:spPr>
        <p:txBody>
          <a:bodyPr>
            <a:normAutofit fontScale="92500"/>
          </a:bodyPr>
          <a:lstStyle/>
          <a:p>
            <a:pPr>
              <a:spcBef>
                <a:spcPts val="1200"/>
              </a:spcBef>
            </a:pPr>
            <a:r>
              <a:rPr lang="en-US" sz="2800" dirty="0">
                <a:effectLst/>
                <a:ea typeface="Times New Roman" panose="02020603050405020304" pitchFamily="18" charset="0"/>
              </a:rPr>
              <a:t>The idea of this project arose on our mind when one of us was searching for a decent smartphone to buy but was not aware of which features to focus on and which smartphone will be best under his budget, also as technology enthusiasts, we always have the curiosity to learn more about what new advancements are being made in the market nowadays and which are upcoming advancements in technology but when we searched on the internet we didn’t found a perfect stop according to our needs. So we decided to create a website where you can find both of the things without the need to wander on the internet to find a place for your expectations</a:t>
            </a:r>
            <a:r>
              <a:rPr lang="en-US" sz="2800" dirty="0">
                <a:ea typeface="Times New Roman" panose="02020603050405020304" pitchFamily="18" charset="0"/>
              </a:rPr>
              <a:t>.</a:t>
            </a:r>
            <a:endParaRPr lang="en-US" sz="1400" dirty="0"/>
          </a:p>
        </p:txBody>
      </p:sp>
    </p:spTree>
    <p:extLst>
      <p:ext uri="{BB962C8B-B14F-4D97-AF65-F5344CB8AC3E}">
        <p14:creationId xmlns:p14="http://schemas.microsoft.com/office/powerpoint/2010/main" val="521644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C9E7F-33CE-4FED-B5AA-BDB78241D8CE}"/>
              </a:ext>
            </a:extLst>
          </p:cNvPr>
          <p:cNvSpPr>
            <a:spLocks noGrp="1"/>
          </p:cNvSpPr>
          <p:nvPr>
            <p:ph idx="1"/>
          </p:nvPr>
        </p:nvSpPr>
        <p:spPr>
          <a:xfrm>
            <a:off x="295524" y="1261995"/>
            <a:ext cx="11600952" cy="4004949"/>
          </a:xfrm>
        </p:spPr>
        <p:txBody>
          <a:bodyPr>
            <a:noAutofit/>
          </a:bodyPr>
          <a:lstStyle/>
          <a:p>
            <a:pPr marL="0" indent="0">
              <a:lnSpc>
                <a:spcPct val="100000"/>
              </a:lnSpc>
              <a:buNone/>
            </a:pPr>
            <a:r>
              <a:rPr lang="en-US" sz="2600" dirty="0"/>
              <a:t>In Specs Page of each smartphone, we displayed following things :</a:t>
            </a:r>
          </a:p>
          <a:p>
            <a:pPr lvl="2"/>
            <a:r>
              <a:rPr lang="en-US" sz="2200" dirty="0"/>
              <a:t>Nav Bar (To navigate within the page)</a:t>
            </a:r>
          </a:p>
          <a:p>
            <a:pPr lvl="2"/>
            <a:r>
              <a:rPr lang="en-US" sz="2200" dirty="0"/>
              <a:t>Image Slider (To view images in Zoom In mode)</a:t>
            </a:r>
          </a:p>
          <a:p>
            <a:pPr lvl="2"/>
            <a:r>
              <a:rPr lang="en-US" sz="2200" dirty="0"/>
              <a:t>Overview (Summary of the smartphone)</a:t>
            </a:r>
          </a:p>
          <a:p>
            <a:pPr lvl="2"/>
            <a:r>
              <a:rPr lang="en-US" sz="2200" dirty="0"/>
              <a:t>Image Gallery (Contains all images related to smartphone)</a:t>
            </a:r>
          </a:p>
          <a:p>
            <a:pPr lvl="2"/>
            <a:r>
              <a:rPr lang="en-US" sz="2200" dirty="0"/>
              <a:t>Specifications (Contains all specs of the smartphone)</a:t>
            </a:r>
          </a:p>
          <a:p>
            <a:pPr lvl="2"/>
            <a:r>
              <a:rPr lang="en-US" sz="2200" dirty="0"/>
              <a:t>Ratings</a:t>
            </a:r>
          </a:p>
          <a:p>
            <a:pPr lvl="2"/>
            <a:r>
              <a:rPr lang="en-US" sz="2200" dirty="0"/>
              <a:t>Footer</a:t>
            </a:r>
          </a:p>
        </p:txBody>
      </p:sp>
      <p:sp>
        <p:nvSpPr>
          <p:cNvPr id="4" name="Title 1">
            <a:extLst>
              <a:ext uri="{FF2B5EF4-FFF2-40B4-BE49-F238E27FC236}">
                <a16:creationId xmlns:a16="http://schemas.microsoft.com/office/drawing/2014/main" id="{D3E1E866-9DDD-4F86-8A1B-17BCAB695CC2}"/>
              </a:ext>
            </a:extLst>
          </p:cNvPr>
          <p:cNvSpPr>
            <a:spLocks noGrp="1"/>
          </p:cNvSpPr>
          <p:nvPr>
            <p:ph type="title"/>
          </p:nvPr>
        </p:nvSpPr>
        <p:spPr>
          <a:xfrm>
            <a:off x="838200" y="70927"/>
            <a:ext cx="10515600" cy="782513"/>
          </a:xfrm>
        </p:spPr>
        <p:txBody>
          <a:bodyPr>
            <a:normAutofit/>
          </a:bodyPr>
          <a:lstStyle/>
          <a:p>
            <a:pPr algn="ctr"/>
            <a:r>
              <a:rPr lang="en-US" sz="4000" b="1" dirty="0"/>
              <a:t>Specs Page (cont.)</a:t>
            </a:r>
          </a:p>
        </p:txBody>
      </p:sp>
    </p:spTree>
    <p:extLst>
      <p:ext uri="{BB962C8B-B14F-4D97-AF65-F5344CB8AC3E}">
        <p14:creationId xmlns:p14="http://schemas.microsoft.com/office/powerpoint/2010/main" val="2643556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E77C-8E49-4150-8EBA-ED0ED08D154E}"/>
              </a:ext>
            </a:extLst>
          </p:cNvPr>
          <p:cNvSpPr>
            <a:spLocks noGrp="1"/>
          </p:cNvSpPr>
          <p:nvPr>
            <p:ph type="title"/>
          </p:nvPr>
        </p:nvSpPr>
        <p:spPr>
          <a:xfrm>
            <a:off x="1146049" y="2209070"/>
            <a:ext cx="10638980" cy="3216370"/>
          </a:xfrm>
        </p:spPr>
        <p:txBody>
          <a:bodyPr>
            <a:normAutofit/>
          </a:bodyPr>
          <a:lstStyle/>
          <a:p>
            <a:r>
              <a:rPr lang="en-IN" sz="13800" dirty="0"/>
              <a:t>THANK YOU</a:t>
            </a:r>
          </a:p>
        </p:txBody>
      </p:sp>
    </p:spTree>
    <p:extLst>
      <p:ext uri="{BB962C8B-B14F-4D97-AF65-F5344CB8AC3E}">
        <p14:creationId xmlns:p14="http://schemas.microsoft.com/office/powerpoint/2010/main" val="358316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33198B-73E8-4797-970E-E1EACB965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21078"/>
            <a:ext cx="4730496" cy="3621024"/>
          </a:xfrm>
          <a:prstGeom prst="rect">
            <a:avLst/>
          </a:prstGeom>
        </p:spPr>
      </p:pic>
      <p:pic>
        <p:nvPicPr>
          <p:cNvPr id="6" name="Picture 5">
            <a:extLst>
              <a:ext uri="{FF2B5EF4-FFF2-40B4-BE49-F238E27FC236}">
                <a16:creationId xmlns:a16="http://schemas.microsoft.com/office/drawing/2014/main" id="{F7634766-05A2-4B7E-9EA5-5C65247F9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360" y="3450077"/>
            <a:ext cx="7924800" cy="3407923"/>
          </a:xfrm>
          <a:prstGeom prst="rect">
            <a:avLst/>
          </a:prstGeom>
        </p:spPr>
      </p:pic>
      <p:pic>
        <p:nvPicPr>
          <p:cNvPr id="10" name="Picture 9">
            <a:extLst>
              <a:ext uri="{FF2B5EF4-FFF2-40B4-BE49-F238E27FC236}">
                <a16:creationId xmlns:a16="http://schemas.microsoft.com/office/drawing/2014/main" id="{6E28A690-A77B-465C-9330-AE8D9AD39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176" y="-1"/>
            <a:ext cx="3799269" cy="3429001"/>
          </a:xfrm>
          <a:prstGeom prst="rect">
            <a:avLst/>
          </a:prstGeom>
        </p:spPr>
      </p:pic>
    </p:spTree>
    <p:extLst>
      <p:ext uri="{BB962C8B-B14F-4D97-AF65-F5344CB8AC3E}">
        <p14:creationId xmlns:p14="http://schemas.microsoft.com/office/powerpoint/2010/main" val="3628769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40619-0520-4728-8321-36D79361E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830" y="0"/>
            <a:ext cx="7828592" cy="6858000"/>
          </a:xfrm>
          <a:prstGeom prst="rect">
            <a:avLst/>
          </a:prstGeom>
        </p:spPr>
      </p:pic>
    </p:spTree>
    <p:extLst>
      <p:ext uri="{BB962C8B-B14F-4D97-AF65-F5344CB8AC3E}">
        <p14:creationId xmlns:p14="http://schemas.microsoft.com/office/powerpoint/2010/main" val="3051146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D5933-3ADF-4061-9068-922EBAFFC6F7}"/>
              </a:ext>
            </a:extLst>
          </p:cNvPr>
          <p:cNvSpPr>
            <a:spLocks noGrp="1"/>
          </p:cNvSpPr>
          <p:nvPr>
            <p:ph idx="1"/>
          </p:nvPr>
        </p:nvSpPr>
        <p:spPr>
          <a:xfrm>
            <a:off x="1682496" y="283072"/>
            <a:ext cx="10061580" cy="5823530"/>
          </a:xfrm>
        </p:spPr>
        <p:txBody>
          <a:bodyPr>
            <a:normAutofit lnSpcReduction="10000"/>
          </a:bodyPr>
          <a:lstStyle/>
          <a:p>
            <a:pPr>
              <a:lnSpc>
                <a:spcPct val="150000"/>
              </a:lnSpc>
              <a:spcBef>
                <a:spcPts val="120"/>
              </a:spcBef>
            </a:pPr>
            <a:r>
              <a:rPr lang="en-US" sz="2200" dirty="0"/>
              <a:t>As we can see from the above images and data that mostly people visits to online sites to know about appropriate smartphone according to their needs before purchasing the smartphone. So, our project will provide another platform to people with better clarity and information regarding all smartphones which makes easier for the user to decide or choose the smartphone.</a:t>
            </a:r>
          </a:p>
          <a:p>
            <a:pPr>
              <a:lnSpc>
                <a:spcPct val="150000"/>
              </a:lnSpc>
              <a:spcBef>
                <a:spcPts val="120"/>
              </a:spcBef>
            </a:pPr>
            <a:r>
              <a:rPr lang="en-US" sz="2600" dirty="0"/>
              <a:t>This will help in :</a:t>
            </a:r>
          </a:p>
          <a:p>
            <a:pPr lvl="1">
              <a:lnSpc>
                <a:spcPct val="150000"/>
              </a:lnSpc>
              <a:spcBef>
                <a:spcPts val="120"/>
              </a:spcBef>
            </a:pPr>
            <a:r>
              <a:rPr lang="en-US" sz="2600" dirty="0"/>
              <a:t>Providing appropriate information with better clarity.</a:t>
            </a:r>
          </a:p>
          <a:p>
            <a:pPr lvl="1">
              <a:lnSpc>
                <a:spcPct val="150000"/>
              </a:lnSpc>
              <a:spcBef>
                <a:spcPts val="120"/>
              </a:spcBef>
            </a:pPr>
            <a:r>
              <a:rPr lang="en-US" sz="2600" dirty="0"/>
              <a:t>Reduced time for users in searching about smartphone visiting several websites.</a:t>
            </a:r>
          </a:p>
          <a:p>
            <a:pPr lvl="1">
              <a:lnSpc>
                <a:spcPct val="150000"/>
              </a:lnSpc>
              <a:spcBef>
                <a:spcPts val="120"/>
              </a:spcBef>
            </a:pPr>
            <a:r>
              <a:rPr lang="en-US" sz="2600" dirty="0"/>
              <a:t>Providing users new and easy to use platform.  </a:t>
            </a:r>
            <a:endParaRPr lang="en-US" sz="2200" dirty="0"/>
          </a:p>
        </p:txBody>
      </p:sp>
    </p:spTree>
    <p:extLst>
      <p:ext uri="{BB962C8B-B14F-4D97-AF65-F5344CB8AC3E}">
        <p14:creationId xmlns:p14="http://schemas.microsoft.com/office/powerpoint/2010/main" val="2877541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1D89-E324-4EA2-BDB0-FD70CE3BC90F}"/>
              </a:ext>
            </a:extLst>
          </p:cNvPr>
          <p:cNvSpPr>
            <a:spLocks noGrp="1"/>
          </p:cNvSpPr>
          <p:nvPr>
            <p:ph type="title"/>
          </p:nvPr>
        </p:nvSpPr>
        <p:spPr>
          <a:xfrm>
            <a:off x="1621537" y="624109"/>
            <a:ext cx="7376159" cy="1665865"/>
          </a:xfrm>
        </p:spPr>
        <p:txBody>
          <a:bodyPr>
            <a:normAutofit fontScale="90000"/>
          </a:bodyPr>
          <a:lstStyle/>
          <a:p>
            <a:r>
              <a:rPr lang="en-US" sz="5300" b="1" dirty="0"/>
              <a:t>This Project is divided in three parts :</a:t>
            </a:r>
            <a:endParaRPr lang="en-US" b="1" dirty="0"/>
          </a:p>
        </p:txBody>
      </p:sp>
      <p:sp>
        <p:nvSpPr>
          <p:cNvPr id="3" name="Content Placeholder 2">
            <a:extLst>
              <a:ext uri="{FF2B5EF4-FFF2-40B4-BE49-F238E27FC236}">
                <a16:creationId xmlns:a16="http://schemas.microsoft.com/office/drawing/2014/main" id="{372BD27E-720F-47CE-8393-F28BA67AEA90}"/>
              </a:ext>
            </a:extLst>
          </p:cNvPr>
          <p:cNvSpPr>
            <a:spLocks noGrp="1"/>
          </p:cNvSpPr>
          <p:nvPr>
            <p:ph idx="1"/>
          </p:nvPr>
        </p:nvSpPr>
        <p:spPr>
          <a:xfrm>
            <a:off x="838200" y="2682240"/>
            <a:ext cx="10515600" cy="3494722"/>
          </a:xfrm>
        </p:spPr>
        <p:txBody>
          <a:bodyPr>
            <a:normAutofit/>
          </a:bodyPr>
          <a:lstStyle/>
          <a:p>
            <a:r>
              <a:rPr lang="en-US" sz="2800" dirty="0"/>
              <a:t>Home Page</a:t>
            </a:r>
          </a:p>
          <a:p>
            <a:pPr marL="0" indent="0">
              <a:buNone/>
            </a:pPr>
            <a:endParaRPr lang="en-US" sz="2800" dirty="0"/>
          </a:p>
          <a:p>
            <a:r>
              <a:rPr lang="en-US" sz="2800" dirty="0"/>
              <a:t>Display Page, which displays all smartphones</a:t>
            </a:r>
          </a:p>
          <a:p>
            <a:endParaRPr lang="en-US" sz="2800" dirty="0"/>
          </a:p>
          <a:p>
            <a:r>
              <a:rPr lang="en-US" sz="2800" dirty="0"/>
              <a:t>Specs Page of each Smartphone.</a:t>
            </a:r>
          </a:p>
        </p:txBody>
      </p:sp>
    </p:spTree>
    <p:extLst>
      <p:ext uri="{BB962C8B-B14F-4D97-AF65-F5344CB8AC3E}">
        <p14:creationId xmlns:p14="http://schemas.microsoft.com/office/powerpoint/2010/main" val="1554412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8203-2D5F-4662-971A-AA12E8E89ECB}"/>
              </a:ext>
            </a:extLst>
          </p:cNvPr>
          <p:cNvSpPr>
            <a:spLocks noGrp="1"/>
          </p:cNvSpPr>
          <p:nvPr>
            <p:ph type="title"/>
          </p:nvPr>
        </p:nvSpPr>
        <p:spPr>
          <a:xfrm>
            <a:off x="2153728" y="136523"/>
            <a:ext cx="7884544" cy="899798"/>
          </a:xfrm>
        </p:spPr>
        <p:txBody>
          <a:bodyPr/>
          <a:lstStyle/>
          <a:p>
            <a:pPr algn="ctr"/>
            <a:r>
              <a:rPr lang="en-US" sz="4000" b="1" dirty="0"/>
              <a:t>Home Page (Index.html)</a:t>
            </a:r>
            <a:endParaRPr lang="en-US" b="1" dirty="0"/>
          </a:p>
        </p:txBody>
      </p:sp>
      <p:pic>
        <p:nvPicPr>
          <p:cNvPr id="7" name="Picture 6">
            <a:extLst>
              <a:ext uri="{FF2B5EF4-FFF2-40B4-BE49-F238E27FC236}">
                <a16:creationId xmlns:a16="http://schemas.microsoft.com/office/drawing/2014/main" id="{7D06A6AB-94C3-485C-9676-BF5724E0E296}"/>
              </a:ext>
            </a:extLst>
          </p:cNvPr>
          <p:cNvPicPr>
            <a:picLocks noChangeAspect="1"/>
          </p:cNvPicPr>
          <p:nvPr/>
        </p:nvPicPr>
        <p:blipFill rotWithShape="1">
          <a:blip r:embed="rId2">
            <a:extLst>
              <a:ext uri="{28A0092B-C50C-407E-A947-70E740481C1C}">
                <a14:useLocalDpi xmlns:a14="http://schemas.microsoft.com/office/drawing/2010/main" val="0"/>
              </a:ext>
            </a:extLst>
          </a:blip>
          <a:srcRect t="19470"/>
          <a:stretch/>
        </p:blipFill>
        <p:spPr>
          <a:xfrm>
            <a:off x="265791" y="2657856"/>
            <a:ext cx="8962697" cy="3915852"/>
          </a:xfrm>
          <a:prstGeom prst="rect">
            <a:avLst/>
          </a:prstGeom>
        </p:spPr>
      </p:pic>
      <p:sp>
        <p:nvSpPr>
          <p:cNvPr id="8" name="TextBox 7">
            <a:extLst>
              <a:ext uri="{FF2B5EF4-FFF2-40B4-BE49-F238E27FC236}">
                <a16:creationId xmlns:a16="http://schemas.microsoft.com/office/drawing/2014/main" id="{CCCCDF00-0B58-41C5-BBE7-5BC5E1ABB072}"/>
              </a:ext>
            </a:extLst>
          </p:cNvPr>
          <p:cNvSpPr txBox="1"/>
          <p:nvPr/>
        </p:nvSpPr>
        <p:spPr>
          <a:xfrm>
            <a:off x="9881831" y="1348260"/>
            <a:ext cx="2401824" cy="3539430"/>
          </a:xfrm>
          <a:prstGeom prst="rect">
            <a:avLst/>
          </a:prstGeom>
          <a:noFill/>
        </p:spPr>
        <p:txBody>
          <a:bodyPr wrap="square" rtlCol="0">
            <a:spAutoFit/>
          </a:bodyPr>
          <a:lstStyle/>
          <a:p>
            <a:r>
              <a:rPr lang="en-US" sz="3200" dirty="0"/>
              <a:t>Nav Bar</a:t>
            </a:r>
          </a:p>
          <a:p>
            <a:endParaRPr lang="en-US" sz="3200" dirty="0"/>
          </a:p>
          <a:p>
            <a:r>
              <a:rPr lang="en-US" sz="3200" dirty="0"/>
              <a:t>Search Box</a:t>
            </a:r>
          </a:p>
          <a:p>
            <a:endParaRPr lang="en-US" sz="3200" dirty="0"/>
          </a:p>
          <a:p>
            <a:endParaRPr lang="en-US" sz="3200" dirty="0"/>
          </a:p>
          <a:p>
            <a:endParaRPr lang="en-US" sz="3200" dirty="0"/>
          </a:p>
          <a:p>
            <a:r>
              <a:rPr lang="en-US" sz="3200" dirty="0"/>
              <a:t>News</a:t>
            </a:r>
          </a:p>
        </p:txBody>
      </p:sp>
      <p:pic>
        <p:nvPicPr>
          <p:cNvPr id="32" name="Picture 31">
            <a:extLst>
              <a:ext uri="{FF2B5EF4-FFF2-40B4-BE49-F238E27FC236}">
                <a16:creationId xmlns:a16="http://schemas.microsoft.com/office/drawing/2014/main" id="{822B7921-9F94-4B41-A5F9-DEEF0AD2473C}"/>
              </a:ext>
            </a:extLst>
          </p:cNvPr>
          <p:cNvPicPr>
            <a:picLocks noChangeAspect="1"/>
          </p:cNvPicPr>
          <p:nvPr/>
        </p:nvPicPr>
        <p:blipFill rotWithShape="1">
          <a:blip r:embed="rId2">
            <a:extLst>
              <a:ext uri="{28A0092B-C50C-407E-A947-70E740481C1C}">
                <a14:useLocalDpi xmlns:a14="http://schemas.microsoft.com/office/drawing/2010/main" val="0"/>
              </a:ext>
            </a:extLst>
          </a:blip>
          <a:srcRect b="82134"/>
          <a:stretch/>
        </p:blipFill>
        <p:spPr>
          <a:xfrm>
            <a:off x="311338" y="1177572"/>
            <a:ext cx="8953726" cy="899798"/>
          </a:xfrm>
          <a:prstGeom prst="rect">
            <a:avLst/>
          </a:prstGeom>
        </p:spPr>
      </p:pic>
      <p:sp>
        <p:nvSpPr>
          <p:cNvPr id="33" name="Right Brace 32">
            <a:extLst>
              <a:ext uri="{FF2B5EF4-FFF2-40B4-BE49-F238E27FC236}">
                <a16:creationId xmlns:a16="http://schemas.microsoft.com/office/drawing/2014/main" id="{B2C11E7D-2C45-4387-8506-88A52DDC7AD2}"/>
              </a:ext>
            </a:extLst>
          </p:cNvPr>
          <p:cNvSpPr/>
          <p:nvPr/>
        </p:nvSpPr>
        <p:spPr>
          <a:xfrm>
            <a:off x="9248082" y="2657856"/>
            <a:ext cx="578924" cy="3915852"/>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Right Brace 33">
            <a:extLst>
              <a:ext uri="{FF2B5EF4-FFF2-40B4-BE49-F238E27FC236}">
                <a16:creationId xmlns:a16="http://schemas.microsoft.com/office/drawing/2014/main" id="{623917FE-A592-4343-B861-960D9EC12686}"/>
              </a:ext>
            </a:extLst>
          </p:cNvPr>
          <p:cNvSpPr/>
          <p:nvPr/>
        </p:nvSpPr>
        <p:spPr>
          <a:xfrm>
            <a:off x="9418193" y="1158135"/>
            <a:ext cx="451358" cy="1002175"/>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Right Brace 34">
            <a:extLst>
              <a:ext uri="{FF2B5EF4-FFF2-40B4-BE49-F238E27FC236}">
                <a16:creationId xmlns:a16="http://schemas.microsoft.com/office/drawing/2014/main" id="{0872FAFA-45B1-47DF-AA3D-F43DEF814A13}"/>
              </a:ext>
            </a:extLst>
          </p:cNvPr>
          <p:cNvSpPr/>
          <p:nvPr/>
        </p:nvSpPr>
        <p:spPr>
          <a:xfrm rot="5400000">
            <a:off x="7784658" y="1445323"/>
            <a:ext cx="546117" cy="1546595"/>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7" name="Straight Arrow Connector 36">
            <a:extLst>
              <a:ext uri="{FF2B5EF4-FFF2-40B4-BE49-F238E27FC236}">
                <a16:creationId xmlns:a16="http://schemas.microsoft.com/office/drawing/2014/main" id="{DDE32AB0-6C4B-48FC-BBAB-1EA85D6B340C}"/>
              </a:ext>
            </a:extLst>
          </p:cNvPr>
          <p:cNvCxnSpPr>
            <a:cxnSpLocks/>
            <a:stCxn id="35" idx="1"/>
          </p:cNvCxnSpPr>
          <p:nvPr/>
        </p:nvCxnSpPr>
        <p:spPr>
          <a:xfrm>
            <a:off x="8057716" y="2491679"/>
            <a:ext cx="1922419" cy="808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628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305DBF-AD70-4850-88E9-87A22513D8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875"/>
            <a:ext cx="6067777" cy="3413125"/>
          </a:xfrm>
        </p:spPr>
      </p:pic>
      <p:pic>
        <p:nvPicPr>
          <p:cNvPr id="7" name="Picture 6">
            <a:extLst>
              <a:ext uri="{FF2B5EF4-FFF2-40B4-BE49-F238E27FC236}">
                <a16:creationId xmlns:a16="http://schemas.microsoft.com/office/drawing/2014/main" id="{EB2D38D3-2305-4828-90A0-B4D485370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777" y="3429000"/>
            <a:ext cx="6039552" cy="3429000"/>
          </a:xfrm>
          <a:prstGeom prst="rect">
            <a:avLst/>
          </a:prstGeom>
        </p:spPr>
      </p:pic>
      <p:sp>
        <p:nvSpPr>
          <p:cNvPr id="8" name="TextBox 7">
            <a:extLst>
              <a:ext uri="{FF2B5EF4-FFF2-40B4-BE49-F238E27FC236}">
                <a16:creationId xmlns:a16="http://schemas.microsoft.com/office/drawing/2014/main" id="{E5CC9AF6-4701-46B2-BD5E-43973A7AE22C}"/>
              </a:ext>
            </a:extLst>
          </p:cNvPr>
          <p:cNvSpPr txBox="1"/>
          <p:nvPr/>
        </p:nvSpPr>
        <p:spPr>
          <a:xfrm>
            <a:off x="6571488" y="981533"/>
            <a:ext cx="3572256" cy="646331"/>
          </a:xfrm>
          <a:prstGeom prst="rect">
            <a:avLst/>
          </a:prstGeom>
          <a:noFill/>
        </p:spPr>
        <p:txBody>
          <a:bodyPr wrap="square" rtlCol="0">
            <a:spAutoFit/>
          </a:bodyPr>
          <a:lstStyle/>
          <a:p>
            <a:r>
              <a:rPr lang="en-US" sz="3600" dirty="0"/>
              <a:t>View by OS</a:t>
            </a:r>
            <a:endParaRPr lang="en-IN" sz="3600" dirty="0"/>
          </a:p>
        </p:txBody>
      </p:sp>
      <p:sp>
        <p:nvSpPr>
          <p:cNvPr id="9" name="TextBox 8">
            <a:extLst>
              <a:ext uri="{FF2B5EF4-FFF2-40B4-BE49-F238E27FC236}">
                <a16:creationId xmlns:a16="http://schemas.microsoft.com/office/drawing/2014/main" id="{7C0ECD64-E343-4899-B38E-170D9B9AC81C}"/>
              </a:ext>
            </a:extLst>
          </p:cNvPr>
          <p:cNvSpPr txBox="1"/>
          <p:nvPr/>
        </p:nvSpPr>
        <p:spPr>
          <a:xfrm>
            <a:off x="1568593" y="4358670"/>
            <a:ext cx="3877056" cy="1569660"/>
          </a:xfrm>
          <a:prstGeom prst="rect">
            <a:avLst/>
          </a:prstGeom>
          <a:noFill/>
        </p:spPr>
        <p:txBody>
          <a:bodyPr wrap="square" rtlCol="0">
            <a:spAutoFit/>
          </a:bodyPr>
          <a:lstStyle/>
          <a:p>
            <a:r>
              <a:rPr lang="en-US" sz="3200" dirty="0"/>
              <a:t>View by Price</a:t>
            </a:r>
          </a:p>
          <a:p>
            <a:r>
              <a:rPr lang="en-US" sz="3200" dirty="0"/>
              <a:t>&amp;</a:t>
            </a:r>
          </a:p>
          <a:p>
            <a:r>
              <a:rPr lang="en-US" sz="3200" dirty="0"/>
              <a:t>View by Category</a:t>
            </a:r>
            <a:endParaRPr lang="en-IN" sz="3200" dirty="0"/>
          </a:p>
        </p:txBody>
      </p:sp>
      <p:sp>
        <p:nvSpPr>
          <p:cNvPr id="2" name="Left Brace 1">
            <a:extLst>
              <a:ext uri="{FF2B5EF4-FFF2-40B4-BE49-F238E27FC236}">
                <a16:creationId xmlns:a16="http://schemas.microsoft.com/office/drawing/2014/main" id="{5CA7877F-66D9-429D-9B68-CFFE24DCA2DE}"/>
              </a:ext>
            </a:extLst>
          </p:cNvPr>
          <p:cNvSpPr/>
          <p:nvPr/>
        </p:nvSpPr>
        <p:spPr>
          <a:xfrm>
            <a:off x="7181088" y="4145280"/>
            <a:ext cx="499872" cy="1450848"/>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Left Brace 9">
            <a:extLst>
              <a:ext uri="{FF2B5EF4-FFF2-40B4-BE49-F238E27FC236}">
                <a16:creationId xmlns:a16="http://schemas.microsoft.com/office/drawing/2014/main" id="{754CD7B2-C8D8-4A78-8D24-DBDFC8C5EF30}"/>
              </a:ext>
            </a:extLst>
          </p:cNvPr>
          <p:cNvSpPr/>
          <p:nvPr/>
        </p:nvSpPr>
        <p:spPr>
          <a:xfrm>
            <a:off x="6681216" y="5928330"/>
            <a:ext cx="499872" cy="777287"/>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 name="Straight Arrow Connector 3">
            <a:extLst>
              <a:ext uri="{FF2B5EF4-FFF2-40B4-BE49-F238E27FC236}">
                <a16:creationId xmlns:a16="http://schemas.microsoft.com/office/drawing/2014/main" id="{E16FBF23-387E-4BA9-8486-598BC3104F37}"/>
              </a:ext>
            </a:extLst>
          </p:cNvPr>
          <p:cNvCxnSpPr>
            <a:stCxn id="2" idx="1"/>
          </p:cNvCxnSpPr>
          <p:nvPr/>
        </p:nvCxnSpPr>
        <p:spPr>
          <a:xfrm flipH="1" flipV="1">
            <a:off x="4572000" y="4657344"/>
            <a:ext cx="2609088" cy="2133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4C12BB8-9EB5-419E-B0B4-7419CEBEE641}"/>
              </a:ext>
            </a:extLst>
          </p:cNvPr>
          <p:cNvCxnSpPr>
            <a:cxnSpLocks/>
          </p:cNvCxnSpPr>
          <p:nvPr/>
        </p:nvCxnSpPr>
        <p:spPr>
          <a:xfrm flipH="1" flipV="1">
            <a:off x="5315712" y="5655549"/>
            <a:ext cx="1365504" cy="6614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418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8DF59C-F2E5-4FA8-B9AD-7FD2D93208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5051"/>
            <a:ext cx="6096000" cy="3429001"/>
          </a:xfrm>
        </p:spPr>
      </p:pic>
      <p:pic>
        <p:nvPicPr>
          <p:cNvPr id="7" name="Picture 6">
            <a:extLst>
              <a:ext uri="{FF2B5EF4-FFF2-40B4-BE49-F238E27FC236}">
                <a16:creationId xmlns:a16="http://schemas.microsoft.com/office/drawing/2014/main" id="{BC359145-7D10-43E6-9473-8BB1784B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47288"/>
            <a:ext cx="6096000" cy="3429000"/>
          </a:xfrm>
          <a:prstGeom prst="rect">
            <a:avLst/>
          </a:prstGeom>
        </p:spPr>
      </p:pic>
      <p:sp>
        <p:nvSpPr>
          <p:cNvPr id="8" name="TextBox 7">
            <a:extLst>
              <a:ext uri="{FF2B5EF4-FFF2-40B4-BE49-F238E27FC236}">
                <a16:creationId xmlns:a16="http://schemas.microsoft.com/office/drawing/2014/main" id="{9C3B90B3-D62D-4A2C-A3F0-EA571A57BCDB}"/>
              </a:ext>
            </a:extLst>
          </p:cNvPr>
          <p:cNvSpPr txBox="1"/>
          <p:nvPr/>
        </p:nvSpPr>
        <p:spPr>
          <a:xfrm>
            <a:off x="5888736" y="402336"/>
            <a:ext cx="5303520" cy="1569660"/>
          </a:xfrm>
          <a:prstGeom prst="rect">
            <a:avLst/>
          </a:prstGeom>
          <a:noFill/>
        </p:spPr>
        <p:txBody>
          <a:bodyPr wrap="square" rtlCol="0">
            <a:spAutoFit/>
          </a:bodyPr>
          <a:lstStyle/>
          <a:p>
            <a:pPr algn="ctr"/>
            <a:r>
              <a:rPr lang="en-US" sz="3200" dirty="0"/>
              <a:t>View by Category</a:t>
            </a:r>
          </a:p>
          <a:p>
            <a:pPr algn="ctr"/>
            <a:r>
              <a:rPr lang="en-US" sz="3200" dirty="0"/>
              <a:t>&amp;</a:t>
            </a:r>
          </a:p>
          <a:p>
            <a:pPr algn="ctr"/>
            <a:r>
              <a:rPr lang="en-US" sz="3200" dirty="0"/>
              <a:t>View by Brands</a:t>
            </a:r>
            <a:endParaRPr lang="en-IN" sz="3200" dirty="0"/>
          </a:p>
        </p:txBody>
      </p:sp>
      <p:sp>
        <p:nvSpPr>
          <p:cNvPr id="9" name="TextBox 8">
            <a:extLst>
              <a:ext uri="{FF2B5EF4-FFF2-40B4-BE49-F238E27FC236}">
                <a16:creationId xmlns:a16="http://schemas.microsoft.com/office/drawing/2014/main" id="{F67E7125-BFD5-4F07-95B6-E77FDB6FB1F1}"/>
              </a:ext>
            </a:extLst>
          </p:cNvPr>
          <p:cNvSpPr txBox="1"/>
          <p:nvPr/>
        </p:nvSpPr>
        <p:spPr>
          <a:xfrm>
            <a:off x="2474976" y="4383054"/>
            <a:ext cx="3413760" cy="1569660"/>
          </a:xfrm>
          <a:prstGeom prst="rect">
            <a:avLst/>
          </a:prstGeom>
          <a:noFill/>
        </p:spPr>
        <p:txBody>
          <a:bodyPr wrap="square" rtlCol="0">
            <a:spAutoFit/>
          </a:bodyPr>
          <a:lstStyle/>
          <a:p>
            <a:pPr algn="ctr"/>
            <a:r>
              <a:rPr lang="en-US" sz="3200" dirty="0"/>
              <a:t>Brands</a:t>
            </a:r>
          </a:p>
          <a:p>
            <a:pPr algn="ctr"/>
            <a:r>
              <a:rPr lang="en-US" sz="3200" dirty="0"/>
              <a:t>&amp;</a:t>
            </a:r>
          </a:p>
          <a:p>
            <a:pPr algn="ctr"/>
            <a:r>
              <a:rPr lang="en-US" sz="3200" dirty="0"/>
              <a:t>Social Links</a:t>
            </a:r>
            <a:endParaRPr lang="en-IN" sz="3200" dirty="0"/>
          </a:p>
        </p:txBody>
      </p:sp>
      <p:sp>
        <p:nvSpPr>
          <p:cNvPr id="2" name="Right Brace 1">
            <a:extLst>
              <a:ext uri="{FF2B5EF4-FFF2-40B4-BE49-F238E27FC236}">
                <a16:creationId xmlns:a16="http://schemas.microsoft.com/office/drawing/2014/main" id="{2702C265-F617-4448-82A9-751FC4D0B336}"/>
              </a:ext>
            </a:extLst>
          </p:cNvPr>
          <p:cNvSpPr/>
          <p:nvPr/>
        </p:nvSpPr>
        <p:spPr>
          <a:xfrm>
            <a:off x="5047488" y="658368"/>
            <a:ext cx="560832" cy="938784"/>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Right Brace 9">
            <a:extLst>
              <a:ext uri="{FF2B5EF4-FFF2-40B4-BE49-F238E27FC236}">
                <a16:creationId xmlns:a16="http://schemas.microsoft.com/office/drawing/2014/main" id="{23D3BBD1-34F9-4811-9F39-FD054040E78B}"/>
              </a:ext>
            </a:extLst>
          </p:cNvPr>
          <p:cNvSpPr/>
          <p:nvPr/>
        </p:nvSpPr>
        <p:spPr>
          <a:xfrm>
            <a:off x="5151120" y="2072562"/>
            <a:ext cx="457200" cy="1222310"/>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4" name="Straight Arrow Connector 3">
            <a:extLst>
              <a:ext uri="{FF2B5EF4-FFF2-40B4-BE49-F238E27FC236}">
                <a16:creationId xmlns:a16="http://schemas.microsoft.com/office/drawing/2014/main" id="{E8121C41-F8D5-4EC8-89BF-CB1E6AE38028}"/>
              </a:ext>
            </a:extLst>
          </p:cNvPr>
          <p:cNvCxnSpPr>
            <a:cxnSpLocks/>
          </p:cNvCxnSpPr>
          <p:nvPr/>
        </p:nvCxnSpPr>
        <p:spPr>
          <a:xfrm flipV="1">
            <a:off x="5644896" y="731520"/>
            <a:ext cx="1036320" cy="3962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DFDF83-256D-4312-96CF-F08B541FA53B}"/>
              </a:ext>
            </a:extLst>
          </p:cNvPr>
          <p:cNvCxnSpPr>
            <a:cxnSpLocks/>
          </p:cNvCxnSpPr>
          <p:nvPr/>
        </p:nvCxnSpPr>
        <p:spPr>
          <a:xfrm flipV="1">
            <a:off x="5644896" y="1714501"/>
            <a:ext cx="1341120" cy="93116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ABF98F-9B39-4D80-889B-D7CF0DBCDFDC}"/>
              </a:ext>
            </a:extLst>
          </p:cNvPr>
          <p:cNvCxnSpPr>
            <a:cxnSpLocks/>
          </p:cNvCxnSpPr>
          <p:nvPr/>
        </p:nvCxnSpPr>
        <p:spPr>
          <a:xfrm flipH="1" flipV="1">
            <a:off x="4888992" y="4669536"/>
            <a:ext cx="1481328" cy="4068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500EB5-FE31-4998-B5DF-5E79A1C4FBC3}"/>
              </a:ext>
            </a:extLst>
          </p:cNvPr>
          <p:cNvCxnSpPr>
            <a:cxnSpLocks/>
          </p:cNvCxnSpPr>
          <p:nvPr/>
        </p:nvCxnSpPr>
        <p:spPr>
          <a:xfrm flipV="1">
            <a:off x="4364736" y="5842986"/>
            <a:ext cx="0" cy="4968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Right Brace 20">
            <a:extLst>
              <a:ext uri="{FF2B5EF4-FFF2-40B4-BE49-F238E27FC236}">
                <a16:creationId xmlns:a16="http://schemas.microsoft.com/office/drawing/2014/main" id="{CAB35815-D8EF-4E0E-87CA-A50C1018F884}"/>
              </a:ext>
            </a:extLst>
          </p:cNvPr>
          <p:cNvSpPr/>
          <p:nvPr/>
        </p:nvSpPr>
        <p:spPr>
          <a:xfrm flipH="1">
            <a:off x="6352032" y="4110229"/>
            <a:ext cx="670560" cy="1932372"/>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C8D2E581-B31B-4E00-B4BE-E3130A1451C3}"/>
              </a:ext>
            </a:extLst>
          </p:cNvPr>
          <p:cNvCxnSpPr>
            <a:cxnSpLocks/>
          </p:cNvCxnSpPr>
          <p:nvPr/>
        </p:nvCxnSpPr>
        <p:spPr>
          <a:xfrm flipH="1">
            <a:off x="4376928" y="6339840"/>
            <a:ext cx="379171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83605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Feathered</Template>
  <TotalTime>2977</TotalTime>
  <Words>659</Words>
  <Application>Microsoft Office PowerPoint</Application>
  <PresentationFormat>Widescreen</PresentationFormat>
  <Paragraphs>100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Bahnschrift SemiBold</vt:lpstr>
      <vt:lpstr>Century Gothic</vt:lpstr>
      <vt:lpstr>Wingdings</vt:lpstr>
      <vt:lpstr>Wingdings 3</vt:lpstr>
      <vt:lpstr>Wisp</vt:lpstr>
      <vt:lpstr>TechAndMech</vt:lpstr>
      <vt:lpstr>WHY DO WE NEED THIS WEBSITE</vt:lpstr>
      <vt:lpstr>PowerPoint Presentation</vt:lpstr>
      <vt:lpstr>PowerPoint Presentation</vt:lpstr>
      <vt:lpstr>PowerPoint Presentation</vt:lpstr>
      <vt:lpstr>This Project is divided in three parts :</vt:lpstr>
      <vt:lpstr>Home Page (Index.html)</vt:lpstr>
      <vt:lpstr>PowerPoint Presentation</vt:lpstr>
      <vt:lpstr>PowerPoint Presentation</vt:lpstr>
      <vt:lpstr>Home Page (cont.…)</vt:lpstr>
      <vt:lpstr>News</vt:lpstr>
      <vt:lpstr>Display Page</vt:lpstr>
      <vt:lpstr>PowerPoint Presentation</vt:lpstr>
      <vt:lpstr>PowerPoint Presentation</vt:lpstr>
      <vt:lpstr>PowerPoint Presentation</vt:lpstr>
      <vt:lpstr>PowerPoint Presentation</vt:lpstr>
      <vt:lpstr>Display Page (cont.)</vt:lpstr>
      <vt:lpstr>Specs Page</vt:lpstr>
      <vt:lpstr>PowerPoint Presentation</vt:lpstr>
      <vt:lpstr>Specs Page (cont.)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NEED AN EFFECTIVE WATER MANAGEMENT SYSTEM</dc:title>
  <dc:creator>ayush singhal</dc:creator>
  <cp:lastModifiedBy>Aditya Pratap Singh</cp:lastModifiedBy>
  <cp:revision>71</cp:revision>
  <dcterms:created xsi:type="dcterms:W3CDTF">2020-06-03T16:55:30Z</dcterms:created>
  <dcterms:modified xsi:type="dcterms:W3CDTF">2020-11-24T18:33:12Z</dcterms:modified>
</cp:coreProperties>
</file>